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004800" cy="9753600"/>
  <p:notesSz cx="13004800" cy="9753600"/>
  <p:defaultTextStyle>
    <a:defPPr>
      <a:defRPr lang="zh-CN"/>
    </a:defPPr>
    <a:lvl1pPr algn="ctr" defTabSz="584200" rtl="0" fontAlgn="base" hangingPunct="0">
      <a:spcBef>
        <a:spcPct val="0"/>
      </a:spcBef>
      <a:spcAft>
        <a:spcPct val="0"/>
      </a:spcAft>
      <a:defRPr sz="3600" kern="1200">
        <a:solidFill>
          <a:srgbClr val="2F1A14"/>
        </a:solidFill>
        <a:latin typeface="Papyrus" panose="03070502060502030205" pitchFamily="66" charset="0"/>
        <a:ea typeface="+mn-ea"/>
        <a:cs typeface="+mn-cs"/>
        <a:sym typeface="Papyrus" panose="03070502060502030205" pitchFamily="66" charset="0"/>
      </a:defRPr>
    </a:lvl1pPr>
    <a:lvl2pPr algn="ctr" defTabSz="584200" rtl="0" fontAlgn="base" hangingPunct="0">
      <a:spcBef>
        <a:spcPct val="0"/>
      </a:spcBef>
      <a:spcAft>
        <a:spcPct val="0"/>
      </a:spcAft>
      <a:defRPr sz="3600" kern="1200">
        <a:solidFill>
          <a:srgbClr val="2F1A14"/>
        </a:solidFill>
        <a:latin typeface="Papyrus" panose="03070502060502030205" pitchFamily="66" charset="0"/>
        <a:ea typeface="+mn-ea"/>
        <a:cs typeface="+mn-cs"/>
        <a:sym typeface="Papyrus" panose="03070502060502030205" pitchFamily="66" charset="0"/>
      </a:defRPr>
    </a:lvl2pPr>
    <a:lvl3pPr marL="508000" algn="ctr" defTabSz="584200" rtl="0" fontAlgn="base" hangingPunct="0">
      <a:spcBef>
        <a:spcPct val="0"/>
      </a:spcBef>
      <a:spcAft>
        <a:spcPct val="0"/>
      </a:spcAft>
      <a:defRPr sz="3600" kern="1200">
        <a:solidFill>
          <a:srgbClr val="2F1A14"/>
        </a:solidFill>
        <a:latin typeface="Papyrus" panose="03070502060502030205" pitchFamily="66" charset="0"/>
        <a:ea typeface="+mn-ea"/>
        <a:cs typeface="+mn-cs"/>
        <a:sym typeface="Papyrus" panose="03070502060502030205" pitchFamily="66" charset="0"/>
      </a:defRPr>
    </a:lvl3pPr>
    <a:lvl4pPr marL="1016000" algn="ctr" defTabSz="584200" rtl="0" fontAlgn="base" hangingPunct="0">
      <a:spcBef>
        <a:spcPct val="0"/>
      </a:spcBef>
      <a:spcAft>
        <a:spcPct val="0"/>
      </a:spcAft>
      <a:defRPr sz="3600" kern="1200">
        <a:solidFill>
          <a:srgbClr val="2F1A14"/>
        </a:solidFill>
        <a:latin typeface="Papyrus" panose="03070502060502030205" pitchFamily="66" charset="0"/>
        <a:ea typeface="+mn-ea"/>
        <a:cs typeface="+mn-cs"/>
        <a:sym typeface="Papyrus" panose="03070502060502030205" pitchFamily="66" charset="0"/>
      </a:defRPr>
    </a:lvl4pPr>
    <a:lvl5pPr marL="1524000" algn="ctr" defTabSz="584200" rtl="0" fontAlgn="base" hangingPunct="0">
      <a:spcBef>
        <a:spcPct val="0"/>
      </a:spcBef>
      <a:spcAft>
        <a:spcPct val="0"/>
      </a:spcAft>
      <a:defRPr sz="3600" kern="1200">
        <a:solidFill>
          <a:srgbClr val="2F1A14"/>
        </a:solidFill>
        <a:latin typeface="Papyrus" panose="03070502060502030205" pitchFamily="66" charset="0"/>
        <a:ea typeface="+mn-ea"/>
        <a:cs typeface="+mn-cs"/>
        <a:sym typeface="Papyrus" panose="03070502060502030205" pitchFamily="66" charset="0"/>
      </a:defRPr>
    </a:lvl5pPr>
    <a:lvl6pPr marL="2286000" algn="l" defTabSz="914400" rtl="0" eaLnBrk="1" latinLnBrk="0" hangingPunct="1">
      <a:defRPr sz="3600" kern="1200">
        <a:solidFill>
          <a:srgbClr val="2F1A14"/>
        </a:solidFill>
        <a:latin typeface="Papyrus" panose="03070502060502030205" pitchFamily="66" charset="0"/>
        <a:ea typeface="+mn-ea"/>
        <a:cs typeface="+mn-cs"/>
        <a:sym typeface="Papyrus" panose="03070502060502030205" pitchFamily="66" charset="0"/>
      </a:defRPr>
    </a:lvl6pPr>
    <a:lvl7pPr marL="2743200" algn="l" defTabSz="914400" rtl="0" eaLnBrk="1" latinLnBrk="0" hangingPunct="1">
      <a:defRPr sz="3600" kern="1200">
        <a:solidFill>
          <a:srgbClr val="2F1A14"/>
        </a:solidFill>
        <a:latin typeface="Papyrus" panose="03070502060502030205" pitchFamily="66" charset="0"/>
        <a:ea typeface="+mn-ea"/>
        <a:cs typeface="+mn-cs"/>
        <a:sym typeface="Papyrus" panose="03070502060502030205" pitchFamily="66" charset="0"/>
      </a:defRPr>
    </a:lvl7pPr>
    <a:lvl8pPr marL="3200400" algn="l" defTabSz="914400" rtl="0" eaLnBrk="1" latinLnBrk="0" hangingPunct="1">
      <a:defRPr sz="3600" kern="1200">
        <a:solidFill>
          <a:srgbClr val="2F1A14"/>
        </a:solidFill>
        <a:latin typeface="Papyrus" panose="03070502060502030205" pitchFamily="66" charset="0"/>
        <a:ea typeface="+mn-ea"/>
        <a:cs typeface="+mn-cs"/>
        <a:sym typeface="Papyrus" panose="03070502060502030205" pitchFamily="66" charset="0"/>
      </a:defRPr>
    </a:lvl8pPr>
    <a:lvl9pPr marL="3657600" algn="l" defTabSz="914400" rtl="0" eaLnBrk="1" latinLnBrk="0" hangingPunct="1">
      <a:defRPr sz="3600" kern="1200">
        <a:solidFill>
          <a:srgbClr val="2F1A14"/>
        </a:solidFill>
        <a:latin typeface="Papyrus" panose="03070502060502030205" pitchFamily="66" charset="0"/>
        <a:ea typeface="+mn-ea"/>
        <a:cs typeface="+mn-cs"/>
        <a:sym typeface="Papyrus" panose="03070502060502030205" pitchFamily="66"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08" y="12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56356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ea typeface="宋体" panose="02010600030101010101" pitchFamily="2" charset="-122"/>
              </a:defRPr>
            </a:lvl1pPr>
          </a:lstStyle>
          <a:p>
            <a:endParaRPr lang="en-US" altLang="zh-CN"/>
          </a:p>
        </p:txBody>
      </p:sp>
      <p:sp>
        <p:nvSpPr>
          <p:cNvPr id="28675" name="Rectangle 3"/>
          <p:cNvSpPr>
            <a:spLocks noGrp="1" noChangeArrowheads="1"/>
          </p:cNvSpPr>
          <p:nvPr>
            <p:ph type="dt" idx="1"/>
          </p:nvPr>
        </p:nvSpPr>
        <p:spPr bwMode="auto">
          <a:xfrm>
            <a:off x="7366000" y="0"/>
            <a:ext cx="56356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宋体" panose="02010600030101010101" pitchFamily="2" charset="-122"/>
              </a:defRPr>
            </a:lvl1pPr>
          </a:lstStyle>
          <a:p>
            <a:fld id="{372D9628-3181-41C0-B3A9-8A4C398B21E5}" type="datetime1">
              <a:rPr lang="zh-CN" altLang="en-US"/>
              <a:pPr/>
              <a:t>2019/9/26</a:t>
            </a:fld>
            <a:endParaRPr lang="en-US" altLang="zh-CN"/>
          </a:p>
        </p:txBody>
      </p:sp>
      <p:sp>
        <p:nvSpPr>
          <p:cNvPr id="28676" name="Rectangle 4"/>
          <p:cNvSpPr>
            <a:spLocks noRot="1" noChangeArrowheads="1" noTextEdit="1"/>
          </p:cNvSpPr>
          <p:nvPr>
            <p:ph type="sldImg" idx="2"/>
          </p:nvPr>
        </p:nvSpPr>
        <p:spPr bwMode="auto">
          <a:xfrm>
            <a:off x="4064000" y="731838"/>
            <a:ext cx="4876800" cy="36576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1300163" y="4632325"/>
            <a:ext cx="10404475"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sym typeface="Papyrus" panose="03070502060502030205" pitchFamily="66" charset="0"/>
              </a:rPr>
              <a:t>单击此处编辑母版文本样式</a:t>
            </a:r>
          </a:p>
          <a:p>
            <a:pPr lvl="1"/>
            <a:r>
              <a:rPr lang="zh-CN" altLang="en-US" smtClean="0">
                <a:sym typeface="Papyrus" panose="03070502060502030205" pitchFamily="66" charset="0"/>
              </a:rPr>
              <a:t>第二级</a:t>
            </a:r>
          </a:p>
          <a:p>
            <a:pPr lvl="2"/>
            <a:r>
              <a:rPr lang="zh-CN" altLang="en-US" smtClean="0">
                <a:sym typeface="Papyrus" panose="03070502060502030205" pitchFamily="66" charset="0"/>
              </a:rPr>
              <a:t>第三级</a:t>
            </a:r>
          </a:p>
          <a:p>
            <a:pPr lvl="3"/>
            <a:r>
              <a:rPr lang="zh-CN" altLang="en-US" smtClean="0">
                <a:sym typeface="Papyrus" panose="03070502060502030205" pitchFamily="66" charset="0"/>
              </a:rPr>
              <a:t>第四级</a:t>
            </a:r>
          </a:p>
          <a:p>
            <a:pPr lvl="4"/>
            <a:r>
              <a:rPr lang="zh-CN" altLang="en-US" smtClean="0">
                <a:sym typeface="Papyrus" panose="03070502060502030205" pitchFamily="66" charset="0"/>
              </a:rPr>
              <a:t>第五级</a:t>
            </a:r>
          </a:p>
        </p:txBody>
      </p:sp>
      <p:sp>
        <p:nvSpPr>
          <p:cNvPr id="28678" name="Rectangle 6"/>
          <p:cNvSpPr>
            <a:spLocks noGrp="1" noChangeArrowheads="1"/>
          </p:cNvSpPr>
          <p:nvPr>
            <p:ph type="ftr" sz="quarter" idx="4"/>
          </p:nvPr>
        </p:nvSpPr>
        <p:spPr bwMode="auto">
          <a:xfrm>
            <a:off x="0" y="9264650"/>
            <a:ext cx="56356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a typeface="宋体" panose="02010600030101010101" pitchFamily="2" charset="-122"/>
              </a:defRPr>
            </a:lvl1pPr>
          </a:lstStyle>
          <a:p>
            <a:endParaRPr lang="en-US" altLang="zh-CN"/>
          </a:p>
        </p:txBody>
      </p:sp>
      <p:sp>
        <p:nvSpPr>
          <p:cNvPr id="28679" name="Rectangle 7"/>
          <p:cNvSpPr>
            <a:spLocks noGrp="1" noChangeArrowheads="1"/>
          </p:cNvSpPr>
          <p:nvPr>
            <p:ph type="sldNum" sz="quarter" idx="5"/>
          </p:nvPr>
        </p:nvSpPr>
        <p:spPr bwMode="auto">
          <a:xfrm>
            <a:off x="7366000" y="9264650"/>
            <a:ext cx="56356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宋体" panose="02010600030101010101" pitchFamily="2" charset="-122"/>
              </a:defRPr>
            </a:lvl1pPr>
          </a:lstStyle>
          <a:p>
            <a:fld id="{9D60622B-9D8E-4735-A6FC-8CBF0955C602}"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ctr" defTabSz="584200" rtl="0" fontAlgn="base" hangingPunct="0">
      <a:spcBef>
        <a:spcPct val="0"/>
      </a:spcBef>
      <a:spcAft>
        <a:spcPct val="0"/>
      </a:spcAft>
      <a:defRPr sz="3600" kern="1200">
        <a:solidFill>
          <a:srgbClr val="2F1A14"/>
        </a:solidFill>
        <a:latin typeface="Papyrus" panose="03070502060502030205" pitchFamily="66" charset="0"/>
        <a:ea typeface="+mn-ea"/>
        <a:cs typeface="+mn-cs"/>
        <a:sym typeface="Papyrus" panose="03070502060502030205" pitchFamily="66" charset="0"/>
      </a:defRPr>
    </a:lvl1pPr>
    <a:lvl2pPr algn="ctr" defTabSz="584200" rtl="0" fontAlgn="base" hangingPunct="0">
      <a:spcBef>
        <a:spcPct val="0"/>
      </a:spcBef>
      <a:spcAft>
        <a:spcPct val="0"/>
      </a:spcAft>
      <a:defRPr sz="3600" kern="1200">
        <a:solidFill>
          <a:srgbClr val="2F1A14"/>
        </a:solidFill>
        <a:latin typeface="Papyrus" panose="03070502060502030205" pitchFamily="66" charset="0"/>
        <a:ea typeface="+mn-ea"/>
        <a:cs typeface="+mn-cs"/>
        <a:sym typeface="Papyrus" panose="03070502060502030205" pitchFamily="66" charset="0"/>
      </a:defRPr>
    </a:lvl2pPr>
    <a:lvl3pPr marL="508000" algn="ctr" defTabSz="584200" rtl="0" fontAlgn="base" hangingPunct="0">
      <a:spcBef>
        <a:spcPct val="0"/>
      </a:spcBef>
      <a:spcAft>
        <a:spcPct val="0"/>
      </a:spcAft>
      <a:defRPr sz="3600" kern="1200">
        <a:solidFill>
          <a:srgbClr val="2F1A14"/>
        </a:solidFill>
        <a:latin typeface="Papyrus" panose="03070502060502030205" pitchFamily="66" charset="0"/>
        <a:ea typeface="+mn-ea"/>
        <a:cs typeface="+mn-cs"/>
        <a:sym typeface="Papyrus" panose="03070502060502030205" pitchFamily="66" charset="0"/>
      </a:defRPr>
    </a:lvl3pPr>
    <a:lvl4pPr marL="1016000" algn="ctr" defTabSz="584200" rtl="0" fontAlgn="base" hangingPunct="0">
      <a:spcBef>
        <a:spcPct val="0"/>
      </a:spcBef>
      <a:spcAft>
        <a:spcPct val="0"/>
      </a:spcAft>
      <a:defRPr sz="3600" kern="1200">
        <a:solidFill>
          <a:srgbClr val="2F1A14"/>
        </a:solidFill>
        <a:latin typeface="Papyrus" panose="03070502060502030205" pitchFamily="66" charset="0"/>
        <a:ea typeface="+mn-ea"/>
        <a:cs typeface="+mn-cs"/>
        <a:sym typeface="Papyrus" panose="03070502060502030205" pitchFamily="66" charset="0"/>
      </a:defRPr>
    </a:lvl4pPr>
    <a:lvl5pPr marL="1524000" algn="ctr" defTabSz="584200" rtl="0" fontAlgn="base" hangingPunct="0">
      <a:spcBef>
        <a:spcPct val="0"/>
      </a:spcBef>
      <a:spcAft>
        <a:spcPct val="0"/>
      </a:spcAft>
      <a:defRPr sz="3600" kern="1200">
        <a:solidFill>
          <a:srgbClr val="2F1A14"/>
        </a:solidFill>
        <a:latin typeface="Papyrus" panose="03070502060502030205" pitchFamily="66" charset="0"/>
        <a:ea typeface="+mn-ea"/>
        <a:cs typeface="+mn-cs"/>
        <a:sym typeface="Papyrus" panose="03070502060502030205" pitchFamily="66"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25600" y="1597025"/>
            <a:ext cx="9753600" cy="339566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53260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6257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18600" y="635000"/>
            <a:ext cx="2616200" cy="802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70000" y="635000"/>
            <a:ext cx="7696200" cy="80264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6713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270000" y="635000"/>
            <a:ext cx="10464800" cy="80264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4619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351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87413" y="2432050"/>
            <a:ext cx="11217275" cy="405606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Tree>
    <p:extLst>
      <p:ext uri="{BB962C8B-B14F-4D97-AF65-F5344CB8AC3E}">
        <p14:creationId xmlns:p14="http://schemas.microsoft.com/office/powerpoint/2010/main" val="150958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70000" y="2819400"/>
            <a:ext cx="5156200" cy="58420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819400"/>
            <a:ext cx="5156200" cy="58420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4050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95350" y="519113"/>
            <a:ext cx="11217275" cy="188595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95350" y="3562350"/>
            <a:ext cx="5502275" cy="5240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583363" y="3562350"/>
            <a:ext cx="5529262" cy="5240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3517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7187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25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95350" y="650875"/>
            <a:ext cx="4194175" cy="2274888"/>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Tree>
    <p:extLst>
      <p:ext uri="{BB962C8B-B14F-4D97-AF65-F5344CB8AC3E}">
        <p14:creationId xmlns:p14="http://schemas.microsoft.com/office/powerpoint/2010/main" val="196807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95350" y="650875"/>
            <a:ext cx="4194175" cy="2274888"/>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Tree>
    <p:extLst>
      <p:ext uri="{BB962C8B-B14F-4D97-AF65-F5344CB8AC3E}">
        <p14:creationId xmlns:p14="http://schemas.microsoft.com/office/powerpoint/2010/main" val="193675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5" name="Rectangle 1"/>
          <p:cNvSpPr>
            <a:spLocks/>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zh-CN" smtClean="0">
                <a:sym typeface="Papyrus" panose="03070502060502030205" pitchFamily="66" charset="0"/>
              </a:rPr>
              <a:t>Click to edit Master title style</a:t>
            </a:r>
          </a:p>
        </p:txBody>
      </p:sp>
      <p:sp>
        <p:nvSpPr>
          <p:cNvPr id="1026" name="Rectangle 2"/>
          <p:cNvSpPr>
            <a:spLocks/>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zh-CN" smtClean="0">
                <a:sym typeface="Papyrus" panose="03070502060502030205" pitchFamily="66" charset="0"/>
              </a:rPr>
              <a:t>Click to edit Master text styles</a:t>
            </a:r>
          </a:p>
          <a:p>
            <a:pPr lvl="1"/>
            <a:r>
              <a:rPr lang="en-US" altLang="zh-CN" smtClean="0">
                <a:sym typeface="Papyrus" panose="03070502060502030205" pitchFamily="66" charset="0"/>
              </a:rPr>
              <a:t>Second level</a:t>
            </a:r>
          </a:p>
          <a:p>
            <a:pPr lvl="2"/>
            <a:r>
              <a:rPr lang="en-US" altLang="zh-CN" smtClean="0">
                <a:sym typeface="Papyrus" panose="03070502060502030205" pitchFamily="66" charset="0"/>
              </a:rPr>
              <a:t>Third level</a:t>
            </a:r>
          </a:p>
          <a:p>
            <a:pPr lvl="3"/>
            <a:r>
              <a:rPr lang="en-US" altLang="zh-CN" smtClean="0">
                <a:sym typeface="Papyrus" panose="03070502060502030205" pitchFamily="66" charset="0"/>
              </a:rPr>
              <a:t>Fourth level</a:t>
            </a:r>
          </a:p>
          <a:p>
            <a:pPr lvl="4"/>
            <a:r>
              <a:rPr lang="en-US" altLang="zh-CN" smtClean="0">
                <a:sym typeface="Papyrus" panose="03070502060502030205" pitchFamily="66"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584200" rtl="0" fontAlgn="base" hangingPunct="0">
        <a:spcBef>
          <a:spcPct val="0"/>
        </a:spcBef>
        <a:spcAft>
          <a:spcPct val="0"/>
        </a:spcAft>
        <a:defRPr sz="7200" kern="1200">
          <a:solidFill>
            <a:srgbClr val="2F1A14"/>
          </a:solidFill>
          <a:latin typeface="+mj-lt"/>
          <a:ea typeface="+mj-ea"/>
          <a:cs typeface="+mj-cs"/>
          <a:sym typeface="Papyrus" panose="03070502060502030205" pitchFamily="66" charset="0"/>
        </a:defRPr>
      </a:lvl1pPr>
      <a:lvl2pPr algn="ctr" defTabSz="584200" rtl="0" fontAlgn="base" hangingPunct="0">
        <a:spcBef>
          <a:spcPct val="0"/>
        </a:spcBef>
        <a:spcAft>
          <a:spcPct val="0"/>
        </a:spcAft>
        <a:defRPr sz="7200">
          <a:solidFill>
            <a:srgbClr val="2F1A14"/>
          </a:solidFill>
          <a:latin typeface="Papyrus" panose="03070502060502030205" pitchFamily="66" charset="0"/>
          <a:sym typeface="Papyrus" panose="03070502060502030205" pitchFamily="66" charset="0"/>
        </a:defRPr>
      </a:lvl2pPr>
      <a:lvl3pPr algn="ctr" defTabSz="584200" rtl="0" fontAlgn="base" hangingPunct="0">
        <a:spcBef>
          <a:spcPct val="0"/>
        </a:spcBef>
        <a:spcAft>
          <a:spcPct val="0"/>
        </a:spcAft>
        <a:defRPr sz="7200">
          <a:solidFill>
            <a:srgbClr val="2F1A14"/>
          </a:solidFill>
          <a:latin typeface="Papyrus" panose="03070502060502030205" pitchFamily="66" charset="0"/>
          <a:sym typeface="Papyrus" panose="03070502060502030205" pitchFamily="66" charset="0"/>
        </a:defRPr>
      </a:lvl3pPr>
      <a:lvl4pPr algn="ctr" defTabSz="584200" rtl="0" fontAlgn="base" hangingPunct="0">
        <a:spcBef>
          <a:spcPct val="0"/>
        </a:spcBef>
        <a:spcAft>
          <a:spcPct val="0"/>
        </a:spcAft>
        <a:defRPr sz="7200">
          <a:solidFill>
            <a:srgbClr val="2F1A14"/>
          </a:solidFill>
          <a:latin typeface="Papyrus" panose="03070502060502030205" pitchFamily="66" charset="0"/>
          <a:sym typeface="Papyrus" panose="03070502060502030205" pitchFamily="66" charset="0"/>
        </a:defRPr>
      </a:lvl4pPr>
      <a:lvl5pPr algn="ctr" defTabSz="584200" rtl="0" fontAlgn="base" hangingPunct="0">
        <a:spcBef>
          <a:spcPct val="0"/>
        </a:spcBef>
        <a:spcAft>
          <a:spcPct val="0"/>
        </a:spcAft>
        <a:defRPr sz="7200">
          <a:solidFill>
            <a:srgbClr val="2F1A14"/>
          </a:solidFill>
          <a:latin typeface="Papyrus" panose="03070502060502030205" pitchFamily="66" charset="0"/>
          <a:sym typeface="Papyrus" panose="03070502060502030205" pitchFamily="66" charset="0"/>
        </a:defRPr>
      </a:lvl5pPr>
      <a:lvl6pPr marL="457200" algn="ctr" defTabSz="584200" rtl="0" fontAlgn="base" hangingPunct="0">
        <a:spcBef>
          <a:spcPct val="0"/>
        </a:spcBef>
        <a:spcAft>
          <a:spcPct val="0"/>
        </a:spcAft>
        <a:defRPr sz="7200">
          <a:solidFill>
            <a:srgbClr val="2F1A14"/>
          </a:solidFill>
          <a:latin typeface="Papyrus" panose="03070502060502030205" pitchFamily="66" charset="0"/>
          <a:sym typeface="Papyrus" panose="03070502060502030205" pitchFamily="66" charset="0"/>
        </a:defRPr>
      </a:lvl6pPr>
      <a:lvl7pPr marL="914400" algn="ctr" defTabSz="584200" rtl="0" fontAlgn="base" hangingPunct="0">
        <a:spcBef>
          <a:spcPct val="0"/>
        </a:spcBef>
        <a:spcAft>
          <a:spcPct val="0"/>
        </a:spcAft>
        <a:defRPr sz="7200">
          <a:solidFill>
            <a:srgbClr val="2F1A14"/>
          </a:solidFill>
          <a:latin typeface="Papyrus" panose="03070502060502030205" pitchFamily="66" charset="0"/>
          <a:sym typeface="Papyrus" panose="03070502060502030205" pitchFamily="66" charset="0"/>
        </a:defRPr>
      </a:lvl7pPr>
      <a:lvl8pPr marL="1371600" algn="ctr" defTabSz="584200" rtl="0" fontAlgn="base" hangingPunct="0">
        <a:spcBef>
          <a:spcPct val="0"/>
        </a:spcBef>
        <a:spcAft>
          <a:spcPct val="0"/>
        </a:spcAft>
        <a:defRPr sz="7200">
          <a:solidFill>
            <a:srgbClr val="2F1A14"/>
          </a:solidFill>
          <a:latin typeface="Papyrus" panose="03070502060502030205" pitchFamily="66" charset="0"/>
          <a:sym typeface="Papyrus" panose="03070502060502030205" pitchFamily="66" charset="0"/>
        </a:defRPr>
      </a:lvl8pPr>
      <a:lvl9pPr marL="1828800" algn="ctr" defTabSz="584200" rtl="0" fontAlgn="base" hangingPunct="0">
        <a:spcBef>
          <a:spcPct val="0"/>
        </a:spcBef>
        <a:spcAft>
          <a:spcPct val="0"/>
        </a:spcAft>
        <a:defRPr sz="7200">
          <a:solidFill>
            <a:srgbClr val="2F1A14"/>
          </a:solidFill>
          <a:latin typeface="Papyrus" panose="03070502060502030205" pitchFamily="66" charset="0"/>
          <a:sym typeface="Papyrus" panose="03070502060502030205" pitchFamily="66" charset="0"/>
        </a:defRPr>
      </a:lvl9pPr>
    </p:titleStyle>
    <p:bodyStyle>
      <a:lvl1pPr marL="508000" indent="-508000" algn="l" defTabSz="584200" rtl="0" fontAlgn="base" hangingPunct="0">
        <a:spcBef>
          <a:spcPts val="3000"/>
        </a:spcBef>
        <a:spcAft>
          <a:spcPct val="0"/>
        </a:spcAft>
        <a:buSzPct val="30000"/>
        <a:buBlip>
          <a:blip r:embed="rId15"/>
        </a:buBlip>
        <a:defRPr sz="4200" kern="1200">
          <a:solidFill>
            <a:srgbClr val="2F1A14"/>
          </a:solidFill>
          <a:latin typeface="+mn-lt"/>
          <a:ea typeface="+mn-ea"/>
          <a:cs typeface="+mn-cs"/>
          <a:sym typeface="Papyrus" panose="03070502060502030205" pitchFamily="66" charset="0"/>
        </a:defRPr>
      </a:lvl1pPr>
      <a:lvl2pPr marL="1016000" indent="-508000" algn="l" defTabSz="584200" rtl="0" fontAlgn="base" hangingPunct="0">
        <a:spcBef>
          <a:spcPts val="3000"/>
        </a:spcBef>
        <a:spcAft>
          <a:spcPct val="0"/>
        </a:spcAft>
        <a:buSzPct val="30000"/>
        <a:buBlip>
          <a:blip r:embed="rId15"/>
        </a:buBlip>
        <a:defRPr sz="4200" kern="1200">
          <a:solidFill>
            <a:srgbClr val="2F1A14"/>
          </a:solidFill>
          <a:latin typeface="+mn-lt"/>
          <a:ea typeface="+mn-ea"/>
          <a:cs typeface="+mn-cs"/>
          <a:sym typeface="Papyrus" panose="03070502060502030205" pitchFamily="66" charset="0"/>
        </a:defRPr>
      </a:lvl2pPr>
      <a:lvl3pPr marL="1524000" indent="-508000" algn="l" defTabSz="584200" rtl="0" fontAlgn="base" hangingPunct="0">
        <a:spcBef>
          <a:spcPts val="3000"/>
        </a:spcBef>
        <a:spcAft>
          <a:spcPct val="0"/>
        </a:spcAft>
        <a:buSzPct val="30000"/>
        <a:buBlip>
          <a:blip r:embed="rId15"/>
        </a:buBlip>
        <a:defRPr sz="4200" kern="1200">
          <a:solidFill>
            <a:srgbClr val="2F1A14"/>
          </a:solidFill>
          <a:latin typeface="+mn-lt"/>
          <a:ea typeface="+mn-ea"/>
          <a:cs typeface="+mn-cs"/>
          <a:sym typeface="Papyrus" panose="03070502060502030205" pitchFamily="66" charset="0"/>
        </a:defRPr>
      </a:lvl3pPr>
      <a:lvl4pPr marL="2032000" indent="-508000" algn="l" defTabSz="584200" rtl="0" fontAlgn="base" hangingPunct="0">
        <a:spcBef>
          <a:spcPts val="3000"/>
        </a:spcBef>
        <a:spcAft>
          <a:spcPct val="0"/>
        </a:spcAft>
        <a:buSzPct val="30000"/>
        <a:buBlip>
          <a:blip r:embed="rId15"/>
        </a:buBlip>
        <a:defRPr sz="4200" kern="1200">
          <a:solidFill>
            <a:srgbClr val="2F1A14"/>
          </a:solidFill>
          <a:latin typeface="+mn-lt"/>
          <a:ea typeface="+mn-ea"/>
          <a:cs typeface="+mn-cs"/>
          <a:sym typeface="Papyrus" panose="03070502060502030205" pitchFamily="66" charset="0"/>
        </a:defRPr>
      </a:lvl4pPr>
      <a:lvl5pPr marL="2540000" indent="-508000" algn="l" defTabSz="584200" rtl="0" fontAlgn="base" hangingPunct="0">
        <a:spcBef>
          <a:spcPts val="3000"/>
        </a:spcBef>
        <a:spcAft>
          <a:spcPct val="0"/>
        </a:spcAft>
        <a:buSzPct val="30000"/>
        <a:buBlip>
          <a:blip r:embed="rId15"/>
        </a:buBlip>
        <a:defRPr sz="4200" kern="1200">
          <a:solidFill>
            <a:srgbClr val="2F1A14"/>
          </a:solidFill>
          <a:latin typeface="+mn-lt"/>
          <a:ea typeface="+mn-ea"/>
          <a:cs typeface="+mn-cs"/>
          <a:sym typeface="Papyrus" panose="03070502060502030205" pitchFamily="66"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10.15.63.1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libkit.cadal.c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9" name="Rectangle 1"/>
          <p:cNvSpPr>
            <a:spLocks/>
          </p:cNvSpPr>
          <p:nvPr/>
        </p:nvSpPr>
        <p:spPr bwMode="auto">
          <a:xfrm>
            <a:off x="1444625" y="2930525"/>
            <a:ext cx="10113963" cy="341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spcBef>
                <a:spcPts val="2500"/>
              </a:spcBef>
            </a:pPr>
            <a:r>
              <a:rPr lang="en-US" altLang="zh-CN" sz="62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6200">
                <a:solidFill>
                  <a:srgbClr val="000000"/>
                </a:solidFill>
                <a:latin typeface="Helvetica" panose="020B0604020202020204" pitchFamily="34" charset="0"/>
                <a:ea typeface="宋体" panose="02010600030101010101" pitchFamily="2" charset="-122"/>
                <a:sym typeface="Helvetica" panose="020B0604020202020204" pitchFamily="34" charset="0"/>
              </a:rPr>
              <a:t>项目工作进展与计划</a:t>
            </a:r>
          </a:p>
          <a:p>
            <a:pPr>
              <a:spcBef>
                <a:spcPts val="1100"/>
              </a:spcBef>
            </a:pPr>
            <a:endParaRPr lang="zh-CN" altLang="en-US" sz="2800">
              <a:solidFill>
                <a:srgbClr val="000000"/>
              </a:solidFill>
              <a:latin typeface="Helvetica" panose="020B0604020202020204" pitchFamily="34" charset="0"/>
              <a:ea typeface="宋体" panose="02010600030101010101" pitchFamily="2" charset="-122"/>
              <a:sym typeface="Helvetica" panose="020B0604020202020204" pitchFamily="34" charset="0"/>
            </a:endParaRPr>
          </a:p>
          <a:p>
            <a:pPr>
              <a:spcBef>
                <a:spcPts val="1300"/>
              </a:spcBef>
            </a:pPr>
            <a:r>
              <a:rPr lang="en-US" altLang="zh-CN" sz="45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4500">
                <a:solidFill>
                  <a:srgbClr val="000000"/>
                </a:solidFill>
                <a:latin typeface="Helvetica" panose="020B0604020202020204" pitchFamily="34" charset="0"/>
                <a:ea typeface="宋体" panose="02010600030101010101" pitchFamily="2" charset="-122"/>
                <a:sym typeface="Helvetica" panose="020B0604020202020204" pitchFamily="34" charset="0"/>
              </a:rPr>
              <a:t>项目管理中心</a:t>
            </a:r>
          </a:p>
          <a:p>
            <a:pPr>
              <a:spcBef>
                <a:spcPts val="1300"/>
              </a:spcBef>
            </a:pPr>
            <a:r>
              <a:rPr lang="en-US" altLang="zh-CN" sz="4500">
                <a:solidFill>
                  <a:srgbClr val="000000"/>
                </a:solidFill>
                <a:latin typeface="Helvetica" panose="020B0604020202020204" pitchFamily="34" charset="0"/>
                <a:ea typeface="宋体" panose="02010600030101010101" pitchFamily="2" charset="-122"/>
                <a:sym typeface="Helvetica" panose="020B0604020202020204" pitchFamily="34" charset="0"/>
              </a:rPr>
              <a:t>2010.12 @ </a:t>
            </a:r>
            <a:r>
              <a:rPr lang="zh-CN" altLang="en-US" sz="4500">
                <a:solidFill>
                  <a:srgbClr val="000000"/>
                </a:solidFill>
                <a:latin typeface="Helvetica" panose="020B0604020202020204" pitchFamily="34" charset="0"/>
                <a:ea typeface="宋体" panose="02010600030101010101" pitchFamily="2" charset="-122"/>
                <a:sym typeface="Helvetica" panose="020B0604020202020204" pitchFamily="34" charset="0"/>
              </a:rPr>
              <a:t>杭州</a:t>
            </a:r>
            <a:endParaRPr lang="zh-CN" altLang="en-US">
              <a:ea typeface="宋体" panose="02010600030101010101" pitchFamily="2" charset="-122"/>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5" name="Rectangle 1"/>
          <p:cNvSpPr>
            <a:spLocks/>
          </p:cNvSpPr>
          <p:nvPr/>
        </p:nvSpPr>
        <p:spPr bwMode="auto">
          <a:xfrm>
            <a:off x="868363" y="1719263"/>
            <a:ext cx="11072812" cy="650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委托厦门大学图书馆进行</a:t>
            </a:r>
            <a:r>
              <a:rPr lang="zh-CN" altLang="en-US" sz="4500" b="1">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zh-CN" altLang="en-US" sz="4500">
                <a:latin typeface="Helvetica" panose="020B0604020202020204" pitchFamily="34" charset="0"/>
                <a:ea typeface="宋体" panose="02010600030101010101" pitchFamily="2" charset="-122"/>
                <a:sym typeface="Helvetica" panose="020B0604020202020204" pitchFamily="34" charset="0"/>
              </a:rPr>
              <a:t>基于机构库的分布式服务平台</a:t>
            </a:r>
            <a:r>
              <a:rPr lang="zh-CN" altLang="en-US" sz="4500" b="1">
                <a:latin typeface="Times New Roman" panose="02020603050405020304" pitchFamily="18" charset="0"/>
                <a:ea typeface="宋体" panose="02010600030101010101" pitchFamily="2" charset="-122"/>
                <a:sym typeface="Times New Roman" panose="02020603050405020304" pitchFamily="18" charset="0"/>
              </a:rPr>
              <a:t>”</a:t>
            </a:r>
            <a:r>
              <a:rPr lang="zh-CN" altLang="en-US" sz="4500">
                <a:latin typeface="Helvetica" panose="020B0604020202020204" pitchFamily="34" charset="0"/>
                <a:ea typeface="宋体" panose="02010600030101010101" pitchFamily="2" charset="-122"/>
                <a:sym typeface="Helvetica" panose="020B0604020202020204" pitchFamily="34" charset="0"/>
              </a:rPr>
              <a:t>子项目建设，用于参建资源与自建资源的统一发布，并通过自动收割机制将成员馆建设资源元数据收割到项目门户元数据仓储，实现项目资源与成员馆资源的无缝发布。 </a:t>
            </a:r>
          </a:p>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委托浙江大学信息资源管理研究所进行</a:t>
            </a:r>
            <a:r>
              <a:rPr lang="zh-CN" altLang="en-US" sz="4500" b="1">
                <a:latin typeface="Times New Roman" panose="02020603050405020304" pitchFamily="18" charset="0"/>
                <a:ea typeface="宋体" panose="02010600030101010101" pitchFamily="2" charset="-122"/>
                <a:sym typeface="Times New Roman" panose="02020603050405020304" pitchFamily="18" charset="0"/>
              </a:rPr>
              <a:t>“</a:t>
            </a:r>
            <a:r>
              <a:rPr lang="zh-CN" altLang="en-US" sz="4500">
                <a:latin typeface="Helvetica" panose="020B0604020202020204" pitchFamily="34" charset="0"/>
                <a:ea typeface="宋体" panose="02010600030101010101" pitchFamily="2" charset="-122"/>
                <a:sym typeface="Helvetica" panose="020B0604020202020204" pitchFamily="34" charset="0"/>
              </a:rPr>
              <a:t>数字图书馆评估指标体系及系统</a:t>
            </a:r>
            <a:r>
              <a:rPr lang="zh-CN" altLang="en-US" sz="4500" b="1">
                <a:latin typeface="Times New Roman" panose="02020603050405020304" pitchFamily="18" charset="0"/>
                <a:ea typeface="宋体" panose="02010600030101010101" pitchFamily="2" charset="-122"/>
                <a:sym typeface="Times New Roman" panose="02020603050405020304" pitchFamily="18" charset="0"/>
              </a:rPr>
              <a:t>”</a:t>
            </a:r>
            <a:r>
              <a:rPr lang="zh-CN" altLang="en-US" sz="4500">
                <a:latin typeface="Helvetica" panose="020B0604020202020204" pitchFamily="34" charset="0"/>
                <a:ea typeface="宋体" panose="02010600030101010101" pitchFamily="2" charset="-122"/>
                <a:sym typeface="Helvetica" panose="020B0604020202020204" pitchFamily="34" charset="0"/>
              </a:rPr>
              <a:t>子项目的建设，实现网络即时评测，动态发布国内外数字图书馆的评估与排名。 </a:t>
            </a:r>
            <a:endParaRPr lang="zh-CN" altLang="en-US">
              <a:ea typeface="宋体" panose="02010600030101010101" pitchFamily="2" charset="-122"/>
            </a:endParaRPr>
          </a:p>
        </p:txBody>
      </p:sp>
      <p:sp>
        <p:nvSpPr>
          <p:cNvPr id="11266"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服务建设</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89" name="Rectangle 1"/>
          <p:cNvSpPr>
            <a:spLocks/>
          </p:cNvSpPr>
          <p:nvPr/>
        </p:nvSpPr>
        <p:spPr bwMode="auto">
          <a:xfrm>
            <a:off x="868363" y="1720850"/>
            <a:ext cx="11072812" cy="659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9</a:t>
            </a:r>
            <a:r>
              <a:rPr lang="zh-CN" altLang="en-US" sz="4500">
                <a:latin typeface="Helvetica" panose="020B0604020202020204" pitchFamily="34" charset="0"/>
                <a:ea typeface="宋体" panose="02010600030101010101" pitchFamily="2" charset="-122"/>
                <a:sym typeface="Helvetica" panose="020B0604020202020204" pitchFamily="34" charset="0"/>
              </a:rPr>
              <a:t>月</a:t>
            </a:r>
            <a:r>
              <a:rPr lang="en-US" altLang="zh-CN" sz="4500">
                <a:latin typeface="Helvetica" panose="020B0604020202020204" pitchFamily="34" charset="0"/>
                <a:ea typeface="宋体" panose="02010600030101010101" pitchFamily="2" charset="-122"/>
                <a:sym typeface="Helvetica" panose="020B0604020202020204" pitchFamily="34" charset="0"/>
              </a:rPr>
              <a:t>16</a:t>
            </a:r>
            <a:r>
              <a:rPr lang="zh-CN" altLang="en-US" sz="4500">
                <a:latin typeface="Helvetica" panose="020B0604020202020204" pitchFamily="34" charset="0"/>
                <a:ea typeface="宋体" panose="02010600030101010101" pitchFamily="2" charset="-122"/>
                <a:sym typeface="Helvetica" panose="020B0604020202020204" pitchFamily="34" charset="0"/>
              </a:rPr>
              <a:t>日，哥伦比亚大学图书馆专门就哥大图书馆与</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合作项目召开了第一次联席会议，决定由东亚馆程健馆长代表哥大图书馆与</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项目就双方合作进行磋商和推进。</a:t>
            </a:r>
          </a:p>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10</a:t>
            </a:r>
            <a:r>
              <a:rPr lang="zh-CN" altLang="en-US" sz="4500">
                <a:latin typeface="Helvetica" panose="020B0604020202020204" pitchFamily="34" charset="0"/>
                <a:ea typeface="宋体" panose="02010600030101010101" pitchFamily="2" charset="-122"/>
                <a:sym typeface="Helvetica" panose="020B0604020202020204" pitchFamily="34" charset="0"/>
              </a:rPr>
              <a:t>月</a:t>
            </a:r>
            <a:r>
              <a:rPr lang="en-US" altLang="zh-CN" sz="4500">
                <a:latin typeface="Helvetica" panose="020B0604020202020204" pitchFamily="34" charset="0"/>
                <a:ea typeface="宋体" panose="02010600030101010101" pitchFamily="2" charset="-122"/>
                <a:sym typeface="Helvetica" panose="020B0604020202020204" pitchFamily="34" charset="0"/>
              </a:rPr>
              <a:t>27</a:t>
            </a:r>
            <a:r>
              <a:rPr lang="zh-CN" altLang="en-US" sz="4500">
                <a:latin typeface="Helvetica" panose="020B0604020202020204" pitchFamily="34" charset="0"/>
                <a:ea typeface="宋体" panose="02010600030101010101" pitchFamily="2" charset="-122"/>
                <a:sym typeface="Helvetica" panose="020B0604020202020204" pitchFamily="34" charset="0"/>
              </a:rPr>
              <a:t>日程健来访，代表哥大图书馆就</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项目的资源共建共享进行洽谈。</a:t>
            </a:r>
          </a:p>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项目聘用陈龙宁先生作为协调人，推动项目的合作进程。 </a:t>
            </a:r>
            <a:endParaRPr lang="zh-CN" altLang="en-US">
              <a:ea typeface="宋体" panose="02010600030101010101" pitchFamily="2" charset="-122"/>
            </a:endParaRPr>
          </a:p>
        </p:txBody>
      </p:sp>
      <p:sp>
        <p:nvSpPr>
          <p:cNvPr id="12290"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国际合作</a:t>
            </a:r>
            <a:endParaRPr lang="zh-CN" altLang="en-US">
              <a:ea typeface="宋体" panose="02010600030101010101" pitchFamily="2" charset="-122"/>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3" name="Rectangle 1"/>
          <p:cNvSpPr>
            <a:spLocks/>
          </p:cNvSpPr>
          <p:nvPr/>
        </p:nvSpPr>
        <p:spPr bwMode="auto">
          <a:xfrm>
            <a:off x="868363" y="1485900"/>
            <a:ext cx="11072812" cy="668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IA</a:t>
            </a:r>
            <a:r>
              <a:rPr lang="zh-CN" altLang="en-US" sz="4500">
                <a:latin typeface="Helvetica" panose="020B0604020202020204" pitchFamily="34" charset="0"/>
                <a:ea typeface="宋体" panose="02010600030101010101" pitchFamily="2" charset="-122"/>
                <a:sym typeface="Helvetica" panose="020B0604020202020204" pitchFamily="34" charset="0"/>
              </a:rPr>
              <a:t>的第一台专业扫描设备</a:t>
            </a:r>
            <a:r>
              <a:rPr lang="en-US" altLang="zh-CN" sz="4500">
                <a:latin typeface="Helvetica" panose="020B0604020202020204" pitchFamily="34" charset="0"/>
                <a:ea typeface="宋体" panose="02010600030101010101" pitchFamily="2" charset="-122"/>
                <a:sym typeface="Helvetica" panose="020B0604020202020204" pitchFamily="34" charset="0"/>
              </a:rPr>
              <a:t>Scribe 7</a:t>
            </a:r>
            <a:r>
              <a:rPr lang="zh-CN" altLang="en-US" sz="4500">
                <a:latin typeface="Helvetica" panose="020B0604020202020204" pitchFamily="34" charset="0"/>
                <a:ea typeface="宋体" panose="02010600030101010101" pitchFamily="2" charset="-122"/>
                <a:sym typeface="Helvetica" panose="020B0604020202020204" pitchFamily="34" charset="0"/>
              </a:rPr>
              <a:t>月到达深圳，并完成了为期一周的培训，进行了</a:t>
            </a:r>
            <a:r>
              <a:rPr lang="en-US" altLang="zh-CN" sz="4500">
                <a:latin typeface="Helvetica" panose="020B0604020202020204" pitchFamily="34" charset="0"/>
                <a:ea typeface="宋体" panose="02010600030101010101" pitchFamily="2" charset="-122"/>
                <a:sym typeface="Helvetica" panose="020B0604020202020204" pitchFamily="34" charset="0"/>
              </a:rPr>
              <a:t>1000</a:t>
            </a:r>
            <a:r>
              <a:rPr lang="zh-CN" altLang="en-US" sz="4500">
                <a:latin typeface="Helvetica" panose="020B0604020202020204" pitchFamily="34" charset="0"/>
                <a:ea typeface="宋体" panose="02010600030101010101" pitchFamily="2" charset="-122"/>
                <a:sym typeface="Helvetica" panose="020B0604020202020204" pitchFamily="34" charset="0"/>
              </a:rPr>
              <a:t>多本英文图书的扫描实验。</a:t>
            </a:r>
          </a:p>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9</a:t>
            </a:r>
            <a:r>
              <a:rPr lang="zh-CN" altLang="en-US" sz="4500">
                <a:latin typeface="Helvetica" panose="020B0604020202020204" pitchFamily="34" charset="0"/>
                <a:ea typeface="宋体" panose="02010600030101010101" pitchFamily="2" charset="-122"/>
                <a:sym typeface="Helvetica" panose="020B0604020202020204" pitchFamily="34" charset="0"/>
              </a:rPr>
              <a:t>月</a:t>
            </a:r>
            <a:r>
              <a:rPr lang="en-US" altLang="zh-CN" sz="4500">
                <a:latin typeface="Helvetica" panose="020B0604020202020204" pitchFamily="34" charset="0"/>
                <a:ea typeface="宋体" panose="02010600030101010101" pitchFamily="2" charset="-122"/>
                <a:sym typeface="Helvetica" panose="020B0604020202020204" pitchFamily="34" charset="0"/>
              </a:rPr>
              <a:t>7</a:t>
            </a:r>
            <a:r>
              <a:rPr lang="zh-CN" altLang="en-US" sz="4500">
                <a:latin typeface="Helvetica" panose="020B0604020202020204" pitchFamily="34" charset="0"/>
                <a:ea typeface="宋体" panose="02010600030101010101" pitchFamily="2" charset="-122"/>
                <a:sym typeface="Helvetica" panose="020B0604020202020204" pitchFamily="34" charset="0"/>
              </a:rPr>
              <a:t>号完成在国内的改进和试样，目前已经完成</a:t>
            </a:r>
            <a:r>
              <a:rPr lang="en-US" altLang="zh-CN" sz="4500">
                <a:latin typeface="Helvetica" panose="020B0604020202020204" pitchFamily="34" charset="0"/>
                <a:ea typeface="宋体" panose="02010600030101010101" pitchFamily="2" charset="-122"/>
                <a:sym typeface="Helvetica" panose="020B0604020202020204" pitchFamily="34" charset="0"/>
              </a:rPr>
              <a:t>12</a:t>
            </a:r>
            <a:r>
              <a:rPr lang="zh-CN" altLang="en-US" sz="4500">
                <a:latin typeface="Helvetica" panose="020B0604020202020204" pitchFamily="34" charset="0"/>
                <a:ea typeface="宋体" panose="02010600030101010101" pitchFamily="2" charset="-122"/>
                <a:sym typeface="Helvetica" panose="020B0604020202020204" pitchFamily="34" charset="0"/>
              </a:rPr>
              <a:t>台</a:t>
            </a:r>
            <a:r>
              <a:rPr lang="en-US" altLang="zh-CN" sz="4500">
                <a:latin typeface="Helvetica" panose="020B0604020202020204" pitchFamily="34" charset="0"/>
                <a:ea typeface="宋体" panose="02010600030101010101" pitchFamily="2" charset="-122"/>
                <a:sym typeface="Helvetica" panose="020B0604020202020204" pitchFamily="34" charset="0"/>
              </a:rPr>
              <a:t>Scribe</a:t>
            </a:r>
            <a:r>
              <a:rPr lang="zh-CN" altLang="en-US" sz="4500">
                <a:latin typeface="Helvetica" panose="020B0604020202020204" pitchFamily="34" charset="0"/>
                <a:ea typeface="宋体" panose="02010600030101010101" pitchFamily="2" charset="-122"/>
                <a:sym typeface="Helvetica" panose="020B0604020202020204" pitchFamily="34" charset="0"/>
              </a:rPr>
              <a:t>的生产。</a:t>
            </a:r>
          </a:p>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IA</a:t>
            </a:r>
            <a:r>
              <a:rPr lang="zh-CN" altLang="en-US" sz="4500">
                <a:latin typeface="Helvetica" panose="020B0604020202020204" pitchFamily="34" charset="0"/>
                <a:ea typeface="宋体" panose="02010600030101010101" pitchFamily="2" charset="-122"/>
                <a:sym typeface="Helvetica" panose="020B0604020202020204" pitchFamily="34" charset="0"/>
              </a:rPr>
              <a:t>准备好</a:t>
            </a:r>
            <a:r>
              <a:rPr lang="en-US" altLang="zh-CN" sz="4500">
                <a:latin typeface="Helvetica" panose="020B0604020202020204" pitchFamily="34" charset="0"/>
                <a:ea typeface="宋体" panose="02010600030101010101" pitchFamily="2" charset="-122"/>
                <a:sym typeface="Helvetica" panose="020B0604020202020204" pitchFamily="34" charset="0"/>
              </a:rPr>
              <a:t>20000</a:t>
            </a:r>
            <a:r>
              <a:rPr lang="zh-CN" altLang="en-US" sz="4500">
                <a:latin typeface="Helvetica" panose="020B0604020202020204" pitchFamily="34" charset="0"/>
                <a:ea typeface="宋体" panose="02010600030101010101" pitchFamily="2" charset="-122"/>
                <a:sym typeface="Helvetica" panose="020B0604020202020204" pitchFamily="34" charset="0"/>
              </a:rPr>
              <a:t>册图书的船运，并保证未来一年内</a:t>
            </a:r>
            <a:r>
              <a:rPr lang="en-US" altLang="zh-CN" sz="4500">
                <a:latin typeface="Helvetica" panose="020B0604020202020204" pitchFamily="34" charset="0"/>
                <a:ea typeface="宋体" panose="02010600030101010101" pitchFamily="2" charset="-122"/>
                <a:sym typeface="Helvetica" panose="020B0604020202020204" pitchFamily="34" charset="0"/>
              </a:rPr>
              <a:t>20</a:t>
            </a:r>
            <a:r>
              <a:rPr lang="zh-CN" altLang="en-US" sz="4500">
                <a:latin typeface="Helvetica" panose="020B0604020202020204" pitchFamily="34" charset="0"/>
                <a:ea typeface="宋体" panose="02010600030101010101" pitchFamily="2" charset="-122"/>
                <a:sym typeface="Helvetica" panose="020B0604020202020204" pitchFamily="34" charset="0"/>
              </a:rPr>
              <a:t>万册图书的提供。</a:t>
            </a: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双方将在年内共同发布数字化标准，并在中美之间推动实施。</a:t>
            </a:r>
            <a:endParaRPr lang="zh-CN" altLang="en-US">
              <a:ea typeface="宋体" panose="02010600030101010101" pitchFamily="2" charset="-122"/>
            </a:endParaRPr>
          </a:p>
        </p:txBody>
      </p:sp>
      <p:sp>
        <p:nvSpPr>
          <p:cNvPr id="13314"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国际合作</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7" name="Rectangle 1"/>
          <p:cNvSpPr>
            <a:spLocks/>
          </p:cNvSpPr>
          <p:nvPr/>
        </p:nvSpPr>
        <p:spPr bwMode="auto">
          <a:xfrm>
            <a:off x="868363" y="1879600"/>
            <a:ext cx="11072812" cy="5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8</a:t>
            </a:r>
            <a:r>
              <a:rPr lang="zh-CN" altLang="en-US" sz="4500">
                <a:latin typeface="Helvetica" panose="020B0604020202020204" pitchFamily="34" charset="0"/>
                <a:ea typeface="宋体" panose="02010600030101010101" pitchFamily="2" charset="-122"/>
                <a:sym typeface="Helvetica" panose="020B0604020202020204" pitchFamily="34" charset="0"/>
              </a:rPr>
              <a:t>月</a:t>
            </a:r>
            <a:r>
              <a:rPr lang="en-US" altLang="zh-CN" sz="4500">
                <a:latin typeface="Helvetica" panose="020B0604020202020204" pitchFamily="34" charset="0"/>
                <a:ea typeface="宋体" panose="02010600030101010101" pitchFamily="2" charset="-122"/>
                <a:sym typeface="Helvetica" panose="020B0604020202020204" pitchFamily="34" charset="0"/>
              </a:rPr>
              <a:t>25</a:t>
            </a:r>
            <a:r>
              <a:rPr lang="zh-CN" altLang="en-US" sz="4500">
                <a:latin typeface="Helvetica" panose="020B0604020202020204" pitchFamily="34" charset="0"/>
                <a:ea typeface="宋体" panose="02010600030101010101" pitchFamily="2" charset="-122"/>
                <a:sym typeface="Helvetica" panose="020B0604020202020204" pitchFamily="34" charset="0"/>
              </a:rPr>
              <a:t>日斯坦福大学图书馆东亚馆馆长邵东方博士来访，转达了斯坦福大学图书馆对于</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项目的兴趣与合作意愿。</a:t>
            </a: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该馆总馆长一行于</a:t>
            </a:r>
            <a:r>
              <a:rPr lang="en-US" altLang="zh-CN" sz="4500">
                <a:latin typeface="Helvetica" panose="020B0604020202020204" pitchFamily="34" charset="0"/>
                <a:ea typeface="宋体" panose="02010600030101010101" pitchFamily="2" charset="-122"/>
                <a:sym typeface="Helvetica" panose="020B0604020202020204" pitchFamily="34" charset="0"/>
              </a:rPr>
              <a:t>10</a:t>
            </a:r>
            <a:r>
              <a:rPr lang="zh-CN" altLang="en-US" sz="4500">
                <a:latin typeface="Helvetica" panose="020B0604020202020204" pitchFamily="34" charset="0"/>
                <a:ea typeface="宋体" panose="02010600030101010101" pitchFamily="2" charset="-122"/>
                <a:sym typeface="Helvetica" panose="020B0604020202020204" pitchFamily="34" charset="0"/>
              </a:rPr>
              <a:t>月</a:t>
            </a:r>
            <a:r>
              <a:rPr lang="en-US" altLang="zh-CN" sz="4500">
                <a:latin typeface="Helvetica" panose="020B0604020202020204" pitchFamily="34" charset="0"/>
                <a:ea typeface="宋体" panose="02010600030101010101" pitchFamily="2" charset="-122"/>
                <a:sym typeface="Helvetica" panose="020B0604020202020204" pitchFamily="34" charset="0"/>
              </a:rPr>
              <a:t>23</a:t>
            </a:r>
            <a:r>
              <a:rPr lang="zh-CN" altLang="en-US" sz="4500">
                <a:latin typeface="Helvetica" panose="020B0604020202020204" pitchFamily="34" charset="0"/>
                <a:ea typeface="宋体" panose="02010600030101010101" pitchFamily="2" charset="-122"/>
                <a:sym typeface="Helvetica" panose="020B0604020202020204" pitchFamily="34" charset="0"/>
              </a:rPr>
              <a:t>日访问浙江大学图书馆及</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项目管理中心，双方就数字化资源的共建共享达成合作的初步意向。</a:t>
            </a:r>
            <a:endParaRPr lang="zh-CN" altLang="en-US">
              <a:ea typeface="宋体" panose="02010600030101010101" pitchFamily="2" charset="-122"/>
            </a:endParaRPr>
          </a:p>
        </p:txBody>
      </p:sp>
      <p:sp>
        <p:nvSpPr>
          <p:cNvPr id="14338"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国际合作</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1" name="Rectangle 1"/>
          <p:cNvSpPr>
            <a:spLocks/>
          </p:cNvSpPr>
          <p:nvPr/>
        </p:nvSpPr>
        <p:spPr bwMode="auto">
          <a:xfrm>
            <a:off x="866775" y="1879600"/>
            <a:ext cx="11074400" cy="655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12</a:t>
            </a:r>
            <a:r>
              <a:rPr lang="zh-CN" altLang="en-US" sz="4500">
                <a:latin typeface="Helvetica" panose="020B0604020202020204" pitchFamily="34" charset="0"/>
                <a:ea typeface="宋体" panose="02010600030101010101" pitchFamily="2" charset="-122"/>
                <a:sym typeface="Helvetica" panose="020B0604020202020204" pitchFamily="34" charset="0"/>
              </a:rPr>
              <a:t>月</a:t>
            </a:r>
            <a:r>
              <a:rPr lang="en-US" altLang="zh-CN" sz="4500">
                <a:latin typeface="Helvetica" panose="020B0604020202020204" pitchFamily="34" charset="0"/>
                <a:ea typeface="宋体" panose="02010600030101010101" pitchFamily="2" charset="-122"/>
                <a:sym typeface="Helvetica" panose="020B0604020202020204" pitchFamily="34" charset="0"/>
              </a:rPr>
              <a:t>1</a:t>
            </a:r>
            <a:r>
              <a:rPr lang="zh-CN" altLang="en-US" sz="4500">
                <a:latin typeface="Helvetica" panose="020B0604020202020204" pitchFamily="34" charset="0"/>
                <a:ea typeface="宋体" panose="02010600030101010101" pitchFamily="2" charset="-122"/>
                <a:sym typeface="Helvetica" panose="020B0604020202020204" pitchFamily="34" charset="0"/>
              </a:rPr>
              <a:t>日潘云鹤院长应邀参加香港城市大学承办的</a:t>
            </a:r>
            <a:r>
              <a:rPr lang="en-US" altLang="zh-CN" sz="4500">
                <a:latin typeface="Helvetica" panose="020B0604020202020204" pitchFamily="34" charset="0"/>
                <a:ea typeface="宋体" panose="02010600030101010101" pitchFamily="2" charset="-122"/>
                <a:sym typeface="Helvetica" panose="020B0604020202020204" pitchFamily="34" charset="0"/>
              </a:rPr>
              <a:t>PNC</a:t>
            </a:r>
            <a:r>
              <a:rPr lang="zh-CN" altLang="en-US" sz="4500">
                <a:latin typeface="Helvetica" panose="020B0604020202020204" pitchFamily="34" charset="0"/>
                <a:ea typeface="宋体" panose="02010600030101010101" pitchFamily="2" charset="-122"/>
                <a:sym typeface="Helvetica" panose="020B0604020202020204" pitchFamily="34" charset="0"/>
              </a:rPr>
              <a:t>年会，并做大会主题报告：数字图书馆发展趋势。</a:t>
            </a:r>
          </a:p>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PNC</a:t>
            </a:r>
            <a:r>
              <a:rPr lang="zh-CN" altLang="en-US" sz="4500">
                <a:latin typeface="Helvetica" panose="020B0604020202020204" pitchFamily="34" charset="0"/>
                <a:ea typeface="宋体" panose="02010600030101010101" pitchFamily="2" charset="-122"/>
                <a:sym typeface="Helvetica" panose="020B0604020202020204" pitchFamily="34" charset="0"/>
              </a:rPr>
              <a:t>会议期间，潘院长与台湾中研院王汎生院长、香港城市大学叶豪盛校长举行会谈，邀请台湾中央图书馆、澳门科技大学图书馆、国家科学图书馆、</a:t>
            </a:r>
            <a:r>
              <a:rPr lang="en-US" altLang="zh-CN" sz="4500">
                <a:latin typeface="Helvetica" panose="020B0604020202020204" pitchFamily="34" charset="0"/>
                <a:ea typeface="宋体" panose="02010600030101010101" pitchFamily="2" charset="-122"/>
                <a:sym typeface="Helvetica" panose="020B0604020202020204" pitchFamily="34" charset="0"/>
              </a:rPr>
              <a:t>CALIS</a:t>
            </a:r>
            <a:r>
              <a:rPr lang="zh-CN" altLang="en-US" sz="4500">
                <a:latin typeface="Helvetica" panose="020B0604020202020204" pitchFamily="34" charset="0"/>
                <a:ea typeface="宋体" panose="02010600030101010101" pitchFamily="2" charset="-122"/>
                <a:sym typeface="Helvetica" panose="020B0604020202020204" pitchFamily="34" charset="0"/>
              </a:rPr>
              <a:t>、</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等项目代表共商两岸四地数字图书馆合作计划。</a:t>
            </a:r>
            <a:endParaRPr lang="zh-CN" altLang="en-US">
              <a:ea typeface="宋体" panose="02010600030101010101" pitchFamily="2" charset="-122"/>
            </a:endParaRPr>
          </a:p>
        </p:txBody>
      </p:sp>
      <p:sp>
        <p:nvSpPr>
          <p:cNvPr id="15362"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国际合作</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5" name="Rectangle 1"/>
          <p:cNvSpPr>
            <a:spLocks/>
          </p:cNvSpPr>
          <p:nvPr/>
        </p:nvSpPr>
        <p:spPr bwMode="auto">
          <a:xfrm>
            <a:off x="868363" y="1738313"/>
            <a:ext cx="11072812"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为规范项目二期管理，委托开发了</a:t>
            </a:r>
            <a:r>
              <a:rPr lang="en-US" altLang="zh-CN" sz="4500">
                <a:solidFill>
                  <a:srgbClr val="0000FF"/>
                </a:solidFill>
                <a:latin typeface="Helvetica" panose="020B0604020202020204" pitchFamily="34" charset="0"/>
                <a:ea typeface="宋体" panose="02010600030101010101" pitchFamily="2" charset="-122"/>
                <a:sym typeface="Helvetica" panose="020B0604020202020204" pitchFamily="34" charset="0"/>
                <a:hlinkClick r:id="rId4" action="ppaction://hlinkfile"/>
              </a:rPr>
              <a:t>CADAL</a:t>
            </a:r>
            <a:r>
              <a:rPr lang="zh-CN" altLang="en-US" sz="4500">
                <a:solidFill>
                  <a:srgbClr val="0000FF"/>
                </a:solidFill>
                <a:latin typeface="Helvetica" panose="020B0604020202020204" pitchFamily="34" charset="0"/>
                <a:ea typeface="宋体" panose="02010600030101010101" pitchFamily="2" charset="-122"/>
                <a:sym typeface="Helvetica" panose="020B0604020202020204" pitchFamily="34" charset="0"/>
                <a:hlinkClick r:id="rId4" action="ppaction://hlinkfile"/>
              </a:rPr>
              <a:t>项目信息管理平台</a:t>
            </a:r>
            <a:r>
              <a:rPr lang="zh-CN" altLang="en-US" sz="4500">
                <a:latin typeface="Helvetica" panose="020B0604020202020204" pitchFamily="34" charset="0"/>
                <a:ea typeface="宋体" panose="02010600030101010101" pitchFamily="2" charset="-122"/>
                <a:sym typeface="Helvetica" panose="020B0604020202020204" pitchFamily="34" charset="0"/>
              </a:rPr>
              <a:t>。 </a:t>
            </a: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通过该平台可以全面监控项目建设进度，包括财务、合同、资源、成果等等各方面的数据都将实时反映。</a:t>
            </a: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目前所有一期项目数据已经全部进入该系统，二期工作数据也在实时上线。 </a:t>
            </a:r>
            <a:endParaRPr lang="zh-CN" altLang="en-US">
              <a:ea typeface="宋体" panose="02010600030101010101" pitchFamily="2" charset="-122"/>
            </a:endParaRPr>
          </a:p>
        </p:txBody>
      </p:sp>
      <p:sp>
        <p:nvSpPr>
          <p:cNvPr id="16386"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其他</a:t>
            </a:r>
            <a:endParaRPr lang="zh-CN" altLang="en-US">
              <a:ea typeface="宋体" panose="02010600030101010101" pitchFamily="2" charset="-122"/>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09" name="Picture 1" descr="image"/>
          <p:cNvPicPr>
            <a:picLocks noChangeAspect="1"/>
          </p:cNvPicPr>
          <p:nvPr/>
        </p:nvPicPr>
        <p:blipFill>
          <a:blip r:embed="rId4">
            <a:extLst>
              <a:ext uri="{28A0092B-C50C-407E-A947-70E740481C1C}">
                <a14:useLocalDpi xmlns:a14="http://schemas.microsoft.com/office/drawing/2010/main" val="0"/>
              </a:ext>
            </a:extLst>
          </a:blip>
          <a:srcRect l="16432" t="6068" r="17084" b="17630"/>
          <a:stretch>
            <a:fillRect/>
          </a:stretch>
        </p:blipFill>
        <p:spPr bwMode="auto">
          <a:xfrm>
            <a:off x="277813" y="1476375"/>
            <a:ext cx="12396787" cy="782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其他</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3" name="Rectangle 1"/>
          <p:cNvSpPr>
            <a:spLocks/>
          </p:cNvSpPr>
          <p:nvPr/>
        </p:nvSpPr>
        <p:spPr bwMode="auto">
          <a:xfrm>
            <a:off x="868363" y="1773238"/>
            <a:ext cx="11072812" cy="496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知识产权：中国政法大学知识产权法研究所李祖名教授、浙江大学法学院知识产权中心李永名教授分别提交了方案建议书。</a:t>
            </a: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聘任儒毅律师事务所承担项目建设期内的法律事务。该事务所团队已经入驻项目管理中心进行各类法律事务梳理。</a:t>
            </a:r>
            <a:endParaRPr lang="zh-CN" altLang="en-US">
              <a:ea typeface="宋体" panose="02010600030101010101" pitchFamily="2" charset="-122"/>
            </a:endParaRPr>
          </a:p>
        </p:txBody>
      </p:sp>
      <p:sp>
        <p:nvSpPr>
          <p:cNvPr id="18434"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其他</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7" name="Rectangle 1"/>
          <p:cNvSpPr>
            <a:spLocks/>
          </p:cNvSpPr>
          <p:nvPr/>
        </p:nvSpPr>
        <p:spPr bwMode="auto">
          <a:xfrm>
            <a:off x="868363" y="1412875"/>
            <a:ext cx="11072812" cy="767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736600" indent="-4111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标准规范：研发部提出了五大框架、九十余个标准规范的建设方案。</a:t>
            </a:r>
            <a:r>
              <a:rPr lang="en-US" altLang="zh-CN" sz="4500">
                <a:latin typeface="Helvetica" panose="020B0604020202020204" pitchFamily="34" charset="0"/>
                <a:ea typeface="宋体" panose="02010600030101010101" pitchFamily="2" charset="-122"/>
                <a:sym typeface="Helvetica" panose="020B0604020202020204" pitchFamily="34" charset="0"/>
              </a:rPr>
              <a:t>(http://www.cadal.cn/bzgf/)</a:t>
            </a:r>
          </a:p>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9</a:t>
            </a:r>
            <a:r>
              <a:rPr lang="zh-CN" altLang="en-US" sz="4500">
                <a:latin typeface="Helvetica" panose="020B0604020202020204" pitchFamily="34" charset="0"/>
                <a:ea typeface="宋体" panose="02010600030101010101" pitchFamily="2" charset="-122"/>
                <a:sym typeface="Helvetica" panose="020B0604020202020204" pitchFamily="34" charset="0"/>
              </a:rPr>
              <a:t>月</a:t>
            </a:r>
            <a:r>
              <a:rPr lang="en-US" altLang="zh-CN" sz="4500">
                <a:latin typeface="Helvetica" panose="020B0604020202020204" pitchFamily="34" charset="0"/>
                <a:ea typeface="宋体" panose="02010600030101010101" pitchFamily="2" charset="-122"/>
                <a:sym typeface="Helvetica" panose="020B0604020202020204" pitchFamily="34" charset="0"/>
              </a:rPr>
              <a:t>26</a:t>
            </a:r>
            <a:r>
              <a:rPr lang="zh-CN" altLang="en-US" sz="4500">
                <a:latin typeface="Helvetica" panose="020B0604020202020204" pitchFamily="34" charset="0"/>
                <a:ea typeface="宋体" panose="02010600030101010101" pitchFamily="2" charset="-122"/>
                <a:sym typeface="Helvetica" panose="020B0604020202020204" pitchFamily="34" charset="0"/>
              </a:rPr>
              <a:t>日召开了 </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项目标准规范专家咨询会议暨门户服务需求调研会议。</a:t>
            </a: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硬件设备的招投标工作</a:t>
            </a:r>
          </a:p>
          <a:p>
            <a:pPr algn="l">
              <a:spcBef>
                <a:spcPts val="600"/>
              </a:spcBef>
              <a:buSzPct val="100000"/>
              <a:buFontTx/>
              <a:buChar char="–"/>
            </a:pPr>
            <a:r>
              <a:rPr lang="zh-CN" altLang="en-US" sz="3900">
                <a:latin typeface="Helvetica" panose="020B0604020202020204" pitchFamily="34" charset="0"/>
                <a:ea typeface="宋体" panose="02010600030101010101" pitchFamily="2" charset="-122"/>
                <a:sym typeface="Helvetica" panose="020B0604020202020204" pitchFamily="34" charset="0"/>
              </a:rPr>
              <a:t>项目资源备份系统扩容</a:t>
            </a:r>
            <a:r>
              <a:rPr lang="zh-CN" altLang="en-US" sz="4500">
                <a:latin typeface="Helvetica" panose="020B0604020202020204" pitchFamily="34" charset="0"/>
                <a:ea typeface="宋体" panose="02010600030101010101" pitchFamily="2" charset="-122"/>
                <a:sym typeface="Helvetica" panose="020B0604020202020204" pitchFamily="34" charset="0"/>
              </a:rPr>
              <a:t> </a:t>
            </a:r>
          </a:p>
          <a:p>
            <a:pPr algn="l">
              <a:spcBef>
                <a:spcPts val="600"/>
              </a:spcBef>
              <a:buSzPct val="100000"/>
              <a:buFontTx/>
              <a:buChar char="–"/>
            </a:pPr>
            <a:r>
              <a:rPr lang="zh-CN" altLang="en-US" sz="3900">
                <a:latin typeface="Helvetica" panose="020B0604020202020204" pitchFamily="34" charset="0"/>
                <a:ea typeface="宋体" panose="02010600030101010101" pitchFamily="2" charset="-122"/>
                <a:sym typeface="Helvetica" panose="020B0604020202020204" pitchFamily="34" charset="0"/>
              </a:rPr>
              <a:t>购置</a:t>
            </a:r>
            <a:r>
              <a:rPr lang="en-US" altLang="zh-CN" sz="3900">
                <a:latin typeface="Helvetica" panose="020B0604020202020204" pitchFamily="34" charset="0"/>
                <a:ea typeface="宋体" panose="02010600030101010101" pitchFamily="2" charset="-122"/>
                <a:sym typeface="Helvetica" panose="020B0604020202020204" pitchFamily="34" charset="0"/>
              </a:rPr>
              <a:t>1PB</a:t>
            </a:r>
            <a:r>
              <a:rPr lang="zh-CN" altLang="en-US" sz="3900">
                <a:latin typeface="Helvetica" panose="020B0604020202020204" pitchFamily="34" charset="0"/>
                <a:ea typeface="宋体" panose="02010600030101010101" pitchFamily="2" charset="-122"/>
                <a:sym typeface="Helvetica" panose="020B0604020202020204" pitchFamily="34" charset="0"/>
              </a:rPr>
              <a:t>主存储用于数据保存和服务</a:t>
            </a:r>
            <a:r>
              <a:rPr lang="zh-CN" altLang="en-US" sz="4500">
                <a:latin typeface="Helvetica" panose="020B0604020202020204" pitchFamily="34" charset="0"/>
                <a:ea typeface="宋体" panose="02010600030101010101" pitchFamily="2" charset="-122"/>
                <a:sym typeface="Helvetica" panose="020B0604020202020204" pitchFamily="34" charset="0"/>
              </a:rPr>
              <a:t> </a:t>
            </a:r>
          </a:p>
          <a:p>
            <a:pPr algn="l">
              <a:spcBef>
                <a:spcPts val="600"/>
              </a:spcBef>
              <a:buSzPct val="100000"/>
              <a:buFontTx/>
              <a:buChar char="–"/>
            </a:pPr>
            <a:r>
              <a:rPr lang="zh-CN" altLang="en-US" sz="3900">
                <a:latin typeface="Helvetica" panose="020B0604020202020204" pitchFamily="34" charset="0"/>
                <a:ea typeface="宋体" panose="02010600030101010101" pitchFamily="2" charset="-122"/>
                <a:sym typeface="Helvetica" panose="020B0604020202020204" pitchFamily="34" charset="0"/>
              </a:rPr>
              <a:t>采用刀片服务器线性扩容方案</a:t>
            </a:r>
            <a:r>
              <a:rPr lang="zh-CN" altLang="en-US" sz="4500">
                <a:latin typeface="Helvetica" panose="020B0604020202020204" pitchFamily="34" charset="0"/>
                <a:ea typeface="宋体" panose="02010600030101010101" pitchFamily="2" charset="-122"/>
                <a:sym typeface="Helvetica" panose="020B0604020202020204" pitchFamily="34" charset="0"/>
              </a:rPr>
              <a:t> </a:t>
            </a:r>
          </a:p>
          <a:p>
            <a:pPr algn="l">
              <a:spcBef>
                <a:spcPts val="600"/>
              </a:spcBef>
              <a:buSzPct val="100000"/>
              <a:buFontTx/>
              <a:buChar char="–"/>
            </a:pPr>
            <a:r>
              <a:rPr lang="zh-CN" altLang="en-US" sz="3900">
                <a:latin typeface="Helvetica" panose="020B0604020202020204" pitchFamily="34" charset="0"/>
                <a:ea typeface="宋体" panose="02010600030101010101" pitchFamily="2" charset="-122"/>
                <a:sym typeface="Helvetica" panose="020B0604020202020204" pitchFamily="34" charset="0"/>
              </a:rPr>
              <a:t>购置高可靠小型机部署索引数据库</a:t>
            </a:r>
            <a:r>
              <a:rPr lang="zh-CN" altLang="en-US" sz="4500">
                <a:latin typeface="Helvetica" panose="020B0604020202020204" pitchFamily="34" charset="0"/>
                <a:ea typeface="宋体" panose="02010600030101010101" pitchFamily="2" charset="-122"/>
                <a:sym typeface="Helvetica" panose="020B0604020202020204" pitchFamily="34" charset="0"/>
              </a:rPr>
              <a:t> </a:t>
            </a:r>
          </a:p>
          <a:p>
            <a:pPr algn="l">
              <a:spcBef>
                <a:spcPts val="700"/>
              </a:spcBef>
              <a:buSzPct val="100000"/>
              <a:buFontTx/>
              <a:buChar char="–"/>
            </a:pPr>
            <a:r>
              <a:rPr lang="en-US" altLang="zh-CN" sz="4500" b="1">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endParaRPr lang="en-US" altLang="zh-CN">
              <a:ea typeface="宋体" panose="02010600030101010101" pitchFamily="2" charset="-122"/>
            </a:endParaRPr>
          </a:p>
        </p:txBody>
      </p:sp>
      <p:sp>
        <p:nvSpPr>
          <p:cNvPr id="19458"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其他</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1" name="Rectangle 1"/>
          <p:cNvSpPr>
            <a:spLocks/>
          </p:cNvSpPr>
          <p:nvPr/>
        </p:nvSpPr>
        <p:spPr bwMode="auto">
          <a:xfrm>
            <a:off x="868363" y="838200"/>
            <a:ext cx="10917237" cy="575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spcBef>
                <a:spcPts val="700"/>
              </a:spcBef>
              <a:buSzPct val="100000"/>
              <a:buFontTx/>
              <a:buChar char="•"/>
            </a:pPr>
            <a:endParaRPr lang="en-US" altLang="zh-CN" sz="4500">
              <a:ea typeface="宋体" panose="02010600030101010101" pitchFamily="2" charset="-122"/>
            </a:endParaRP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资源建设经费：</a:t>
            </a:r>
            <a:r>
              <a:rPr lang="en-US" altLang="zh-CN" sz="4500" b="1">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1837</a:t>
            </a:r>
            <a:r>
              <a:rPr lang="zh-CN" altLang="en-US" sz="4500">
                <a:latin typeface="Helvetica" panose="020B0604020202020204" pitchFamily="34" charset="0"/>
                <a:ea typeface="宋体" panose="02010600030101010101" pitchFamily="2" charset="-122"/>
                <a:sym typeface="Helvetica" panose="020B0604020202020204" pitchFamily="34" charset="0"/>
              </a:rPr>
              <a:t>万元</a:t>
            </a:r>
            <a:endParaRPr lang="zh-CN" altLang="en-US" sz="4500">
              <a:ea typeface="宋体" panose="02010600030101010101" pitchFamily="2" charset="-122"/>
            </a:endParaRP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服务体系经费：</a:t>
            </a:r>
            <a:r>
              <a:rPr lang="en-US" altLang="zh-CN" sz="4500">
                <a:latin typeface="Helvetica" panose="020B0604020202020204" pitchFamily="34" charset="0"/>
                <a:ea typeface="宋体" panose="02010600030101010101" pitchFamily="2" charset="-122"/>
                <a:sym typeface="Helvetica" panose="020B0604020202020204" pitchFamily="34" charset="0"/>
              </a:rPr>
              <a:t>95</a:t>
            </a:r>
            <a:r>
              <a:rPr lang="zh-CN" altLang="en-US" sz="4500">
                <a:latin typeface="Helvetica" panose="020B0604020202020204" pitchFamily="34" charset="0"/>
                <a:ea typeface="宋体" panose="02010600030101010101" pitchFamily="2" charset="-122"/>
                <a:sym typeface="Helvetica" panose="020B0604020202020204" pitchFamily="34" charset="0"/>
              </a:rPr>
              <a:t>万元</a:t>
            </a: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技术研发经费：</a:t>
            </a:r>
            <a:r>
              <a:rPr lang="en-US" altLang="zh-CN" sz="4500">
                <a:latin typeface="Helvetica" panose="020B0604020202020204" pitchFamily="34" charset="0"/>
                <a:ea typeface="宋体" panose="02010600030101010101" pitchFamily="2" charset="-122"/>
                <a:sym typeface="Helvetica" panose="020B0604020202020204" pitchFamily="34" charset="0"/>
              </a:rPr>
              <a:t>690</a:t>
            </a:r>
            <a:r>
              <a:rPr lang="zh-CN" altLang="en-US" sz="4500">
                <a:latin typeface="Helvetica" panose="020B0604020202020204" pitchFamily="34" charset="0"/>
                <a:ea typeface="宋体" panose="02010600030101010101" pitchFamily="2" charset="-122"/>
                <a:sym typeface="Helvetica" panose="020B0604020202020204" pitchFamily="34" charset="0"/>
              </a:rPr>
              <a:t>万元</a:t>
            </a: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国际合作经费：</a:t>
            </a:r>
            <a:r>
              <a:rPr lang="en-US" altLang="zh-CN" sz="4500">
                <a:latin typeface="Helvetica" panose="020B0604020202020204" pitchFamily="34" charset="0"/>
                <a:ea typeface="宋体" panose="02010600030101010101" pitchFamily="2" charset="-122"/>
                <a:sym typeface="Helvetica" panose="020B0604020202020204" pitchFamily="34" charset="0"/>
              </a:rPr>
              <a:t>54</a:t>
            </a:r>
            <a:r>
              <a:rPr lang="zh-CN" altLang="en-US" sz="4500">
                <a:latin typeface="Helvetica" panose="020B0604020202020204" pitchFamily="34" charset="0"/>
                <a:ea typeface="宋体" panose="02010600030101010101" pitchFamily="2" charset="-122"/>
                <a:sym typeface="Helvetica" panose="020B0604020202020204" pitchFamily="34" charset="0"/>
              </a:rPr>
              <a:t>万元</a:t>
            </a: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支撑环境建设：</a:t>
            </a:r>
            <a:r>
              <a:rPr lang="en-US" altLang="zh-CN" sz="4500">
                <a:latin typeface="Helvetica" panose="020B0604020202020204" pitchFamily="34" charset="0"/>
                <a:ea typeface="宋体" panose="02010600030101010101" pitchFamily="2" charset="-122"/>
                <a:sym typeface="Helvetica" panose="020B0604020202020204" pitchFamily="34" charset="0"/>
              </a:rPr>
              <a:t>250</a:t>
            </a:r>
            <a:r>
              <a:rPr lang="zh-CN" altLang="en-US" sz="4500">
                <a:latin typeface="Helvetica" panose="020B0604020202020204" pitchFamily="34" charset="0"/>
                <a:ea typeface="宋体" panose="02010600030101010101" pitchFamily="2" charset="-122"/>
                <a:sym typeface="Helvetica" panose="020B0604020202020204" pitchFamily="34" charset="0"/>
              </a:rPr>
              <a:t>万元</a:t>
            </a: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其他经费支出：</a:t>
            </a:r>
            <a:r>
              <a:rPr lang="en-US" altLang="zh-CN" sz="4500">
                <a:latin typeface="Helvetica" panose="020B0604020202020204" pitchFamily="34" charset="0"/>
                <a:ea typeface="宋体" panose="02010600030101010101" pitchFamily="2" charset="-122"/>
                <a:sym typeface="Helvetica" panose="020B0604020202020204" pitchFamily="34" charset="0"/>
              </a:rPr>
              <a:t>60</a:t>
            </a:r>
            <a:r>
              <a:rPr lang="zh-CN" altLang="en-US" sz="4500">
                <a:latin typeface="Helvetica" panose="020B0604020202020204" pitchFamily="34" charset="0"/>
                <a:ea typeface="宋体" panose="02010600030101010101" pitchFamily="2" charset="-122"/>
                <a:sym typeface="Helvetica" panose="020B0604020202020204" pitchFamily="34" charset="0"/>
              </a:rPr>
              <a:t>万元</a:t>
            </a:r>
            <a:endParaRPr lang="zh-CN" altLang="en-US">
              <a:ea typeface="宋体" panose="02010600030101010101" pitchFamily="2" charset="-122"/>
            </a:endParaRPr>
          </a:p>
        </p:txBody>
      </p:sp>
      <p:sp>
        <p:nvSpPr>
          <p:cNvPr id="20482" name="Rectangle 2"/>
          <p:cNvSpPr>
            <a:spLocks/>
          </p:cNvSpPr>
          <p:nvPr/>
        </p:nvSpPr>
        <p:spPr bwMode="auto">
          <a:xfrm>
            <a:off x="633413" y="161925"/>
            <a:ext cx="8269287"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经费使用和拨付</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p:cNvSpPr>
          <p:nvPr/>
        </p:nvSpPr>
        <p:spPr bwMode="auto">
          <a:xfrm>
            <a:off x="5278438" y="2212975"/>
            <a:ext cx="5815012" cy="512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28575"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nSpc>
                <a:spcPct val="90000"/>
              </a:lnSpc>
              <a:spcBef>
                <a:spcPts val="2700"/>
              </a:spcBef>
            </a:pPr>
            <a:r>
              <a:rPr lang="zh-CN" altLang="en-US" sz="6800">
                <a:solidFill>
                  <a:srgbClr val="000000"/>
                </a:solidFill>
                <a:latin typeface="Helvetica" panose="020B0604020202020204" pitchFamily="34" charset="0"/>
                <a:ea typeface="宋体" panose="02010600030101010101" pitchFamily="2" charset="-122"/>
                <a:sym typeface="Helvetica" panose="020B0604020202020204" pitchFamily="34" charset="0"/>
              </a:rPr>
              <a:t>报告提纲</a:t>
            </a:r>
          </a:p>
          <a:p>
            <a:pPr algn="l">
              <a:lnSpc>
                <a:spcPct val="150000"/>
              </a:lnSpc>
              <a:spcBef>
                <a:spcPts val="700"/>
              </a:spcBef>
              <a:buSzPct val="100000"/>
              <a:buFont typeface="Wingdings" panose="05000000000000000000" pitchFamily="2" charset="2"/>
              <a:buChar char="l"/>
            </a:pPr>
            <a:r>
              <a:rPr lang="zh-CN" altLang="en-US" sz="4000">
                <a:solidFill>
                  <a:srgbClr val="000000"/>
                </a:solidFill>
                <a:latin typeface="Helvetica" panose="020B0604020202020204" pitchFamily="34" charset="0"/>
                <a:ea typeface="宋体" panose="02010600030101010101" pitchFamily="2" charset="-122"/>
                <a:sym typeface="Helvetica" panose="020B0604020202020204" pitchFamily="34" charset="0"/>
              </a:rPr>
              <a:t> 近期工作进展</a:t>
            </a:r>
          </a:p>
          <a:p>
            <a:pPr algn="l">
              <a:lnSpc>
                <a:spcPct val="150000"/>
              </a:lnSpc>
              <a:spcBef>
                <a:spcPts val="700"/>
              </a:spcBef>
              <a:buSzPct val="100000"/>
              <a:buFont typeface="Wingdings" panose="05000000000000000000" pitchFamily="2" charset="2"/>
              <a:buChar char="l"/>
            </a:pPr>
            <a:r>
              <a:rPr lang="zh-CN" altLang="en-US" sz="4000">
                <a:solidFill>
                  <a:srgbClr val="000000"/>
                </a:solidFill>
                <a:latin typeface="Helvetica" panose="020B0604020202020204" pitchFamily="34" charset="0"/>
                <a:ea typeface="宋体" panose="02010600030101010101" pitchFamily="2" charset="-122"/>
                <a:sym typeface="Helvetica" panose="020B0604020202020204" pitchFamily="34" charset="0"/>
              </a:rPr>
              <a:t> 下一步工作计划</a:t>
            </a:r>
          </a:p>
          <a:p>
            <a:pPr algn="l">
              <a:lnSpc>
                <a:spcPct val="150000"/>
              </a:lnSpc>
              <a:spcBef>
                <a:spcPts val="700"/>
              </a:spcBef>
              <a:buSzPct val="100000"/>
              <a:buFont typeface="Wingdings" panose="05000000000000000000" pitchFamily="2" charset="2"/>
              <a:buChar char="l"/>
            </a:pPr>
            <a:r>
              <a:rPr lang="zh-CN" altLang="en-US" sz="4000">
                <a:solidFill>
                  <a:srgbClr val="000000"/>
                </a:solidFill>
                <a:latin typeface="Helvetica" panose="020B0604020202020204" pitchFamily="34" charset="0"/>
                <a:ea typeface="宋体" panose="02010600030101010101" pitchFamily="2" charset="-122"/>
                <a:sym typeface="Helvetica" panose="020B0604020202020204" pitchFamily="34" charset="0"/>
              </a:rPr>
              <a:t> 任务与讨论</a:t>
            </a:r>
            <a:endParaRPr lang="zh-CN" altLang="en-US" sz="4000">
              <a:ea typeface="宋体" panose="02010600030101010101" pitchFamily="2" charset="-122"/>
            </a:endParaRPr>
          </a:p>
        </p:txBody>
      </p:sp>
    </p:spTree>
  </p:cSld>
  <p:clrMapOvr>
    <a:masterClrMapping/>
  </p:clrMapOvr>
  <p:transition spd="med">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5" name="Rectangle 1"/>
          <p:cNvSpPr>
            <a:spLocks/>
          </p:cNvSpPr>
          <p:nvPr/>
        </p:nvSpPr>
        <p:spPr bwMode="auto">
          <a:xfrm>
            <a:off x="868363" y="1792288"/>
            <a:ext cx="11288712" cy="424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lnSpc>
                <a:spcPct val="90000"/>
              </a:lnSpc>
              <a:spcBef>
                <a:spcPts val="1900"/>
              </a:spcBef>
              <a:buSzPct val="6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加快古籍、民国等各类资源查重</a:t>
            </a:r>
          </a:p>
          <a:p>
            <a:pPr algn="l">
              <a:lnSpc>
                <a:spcPct val="90000"/>
              </a:lnSpc>
              <a:spcBef>
                <a:spcPts val="1900"/>
              </a:spcBef>
              <a:buSzPct val="6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质量控制工程：二期质检与一期元数据质量提升</a:t>
            </a:r>
          </a:p>
          <a:p>
            <a:pPr algn="l">
              <a:lnSpc>
                <a:spcPct val="90000"/>
              </a:lnSpc>
              <a:spcBef>
                <a:spcPts val="1900"/>
              </a:spcBef>
              <a:buSzPct val="6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全面启动数字化工作</a:t>
            </a:r>
          </a:p>
          <a:p>
            <a:pPr algn="l">
              <a:lnSpc>
                <a:spcPct val="90000"/>
              </a:lnSpc>
              <a:spcBef>
                <a:spcPts val="1900"/>
              </a:spcBef>
              <a:buSzPct val="6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与数据库厂商合作共建</a:t>
            </a:r>
            <a:endParaRPr lang="zh-CN" altLang="en-US">
              <a:ea typeface="宋体" panose="02010600030101010101" pitchFamily="2" charset="-122"/>
            </a:endParaRPr>
          </a:p>
        </p:txBody>
      </p:sp>
      <p:sp>
        <p:nvSpPr>
          <p:cNvPr id="21506"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下一步工作</a:t>
            </a:r>
            <a:endParaRPr lang="zh-CN" altLang="en-US">
              <a:ea typeface="宋体" panose="02010600030101010101" pitchFamily="2" charset="-122"/>
            </a:endParaRPr>
          </a:p>
        </p:txBody>
      </p:sp>
    </p:spTree>
  </p:cSld>
  <p:clrMapOvr>
    <a:masterClrMapping/>
  </p:clrMapOvr>
  <p:transition spd="med">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9" name="Rectangle 1"/>
          <p:cNvSpPr>
            <a:spLocks/>
          </p:cNvSpPr>
          <p:nvPr/>
        </p:nvSpPr>
        <p:spPr bwMode="auto">
          <a:xfrm>
            <a:off x="868363" y="1809750"/>
            <a:ext cx="11288712" cy="458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lnSpc>
                <a:spcPct val="90000"/>
              </a:lnSpc>
              <a:spcBef>
                <a:spcPts val="1900"/>
              </a:spcBef>
              <a:buSzPct val="6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数据中心建设</a:t>
            </a:r>
          </a:p>
          <a:p>
            <a:pPr algn="l">
              <a:lnSpc>
                <a:spcPct val="90000"/>
              </a:lnSpc>
              <a:spcBef>
                <a:spcPts val="1900"/>
              </a:spcBef>
              <a:buSzPct val="6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二级服务体系建设</a:t>
            </a:r>
          </a:p>
          <a:p>
            <a:pPr algn="l">
              <a:lnSpc>
                <a:spcPct val="90000"/>
              </a:lnSpc>
              <a:spcBef>
                <a:spcPts val="1900"/>
              </a:spcBef>
              <a:buSzPct val="6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门户需求调研</a:t>
            </a:r>
          </a:p>
          <a:p>
            <a:pPr algn="l">
              <a:lnSpc>
                <a:spcPct val="90000"/>
              </a:lnSpc>
              <a:spcBef>
                <a:spcPts val="1900"/>
              </a:spcBef>
              <a:buSzPct val="6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资源开放接口开放</a:t>
            </a:r>
          </a:p>
          <a:p>
            <a:pPr algn="l">
              <a:lnSpc>
                <a:spcPct val="90000"/>
              </a:lnSpc>
              <a:spcBef>
                <a:spcPts val="1900"/>
              </a:spcBef>
              <a:buSzPct val="6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培训体系建设</a:t>
            </a:r>
            <a:endParaRPr lang="zh-CN" altLang="en-US">
              <a:ea typeface="宋体" panose="02010600030101010101" pitchFamily="2" charset="-122"/>
            </a:endParaRPr>
          </a:p>
        </p:txBody>
      </p:sp>
      <p:sp>
        <p:nvSpPr>
          <p:cNvPr id="22530"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下一步工作</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3" name="Rectangle 1"/>
          <p:cNvSpPr>
            <a:spLocks/>
          </p:cNvSpPr>
          <p:nvPr/>
        </p:nvSpPr>
        <p:spPr bwMode="auto">
          <a:xfrm>
            <a:off x="866775" y="1790700"/>
            <a:ext cx="11074400" cy="581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marL="914400" indent="-914400"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项目资源共建流程</a:t>
            </a:r>
          </a:p>
          <a:p>
            <a:pPr lvl="2" algn="l">
              <a:spcBef>
                <a:spcPts val="700"/>
              </a:spcBef>
            </a:pPr>
            <a:r>
              <a:rPr lang="en-US" altLang="zh-CN" sz="4500">
                <a:latin typeface="Helvetica" panose="020B0604020202020204" pitchFamily="34" charset="0"/>
                <a:ea typeface="宋体" panose="02010600030101010101" pitchFamily="2" charset="-122"/>
                <a:sym typeface="Helvetica" panose="020B0604020202020204" pitchFamily="34" charset="0"/>
              </a:rPr>
              <a:t>- </a:t>
            </a:r>
            <a:r>
              <a:rPr lang="zh-CN" altLang="en-US">
                <a:latin typeface="Helvetica" panose="020B0604020202020204" pitchFamily="34" charset="0"/>
                <a:ea typeface="宋体" panose="02010600030101010101" pitchFamily="2" charset="-122"/>
                <a:sym typeface="Helvetica" panose="020B0604020202020204" pitchFamily="34" charset="0"/>
              </a:rPr>
              <a:t>自由申报：</a:t>
            </a:r>
            <a:r>
              <a:rPr lang="en-US" altLang="zh-CN" sz="24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2400">
                <a:solidFill>
                  <a:srgbClr val="000000"/>
                </a:solidFill>
                <a:latin typeface="Helvetica" panose="020B0604020202020204" pitchFamily="34" charset="0"/>
                <a:ea typeface="宋体" panose="02010600030101010101" pitchFamily="2" charset="-122"/>
                <a:sym typeface="Helvetica" panose="020B0604020202020204" pitchFamily="34" charset="0"/>
              </a:rPr>
              <a:t>项目二期数字资源参建单位申报表</a:t>
            </a:r>
          </a:p>
          <a:p>
            <a:pPr lvl="2" algn="l">
              <a:spcBef>
                <a:spcPts val="700"/>
              </a:spcBef>
            </a:pPr>
            <a:r>
              <a:rPr lang="en-US" altLang="zh-CN" sz="4500">
                <a:latin typeface="Helvetica" panose="020B0604020202020204" pitchFamily="34" charset="0"/>
                <a:ea typeface="宋体" panose="02010600030101010101" pitchFamily="2" charset="-122"/>
                <a:sym typeface="Helvetica" panose="020B0604020202020204" pitchFamily="34" charset="0"/>
              </a:rPr>
              <a:t>- </a:t>
            </a:r>
            <a:r>
              <a:rPr lang="zh-CN" altLang="en-US">
                <a:latin typeface="Helvetica" panose="020B0604020202020204" pitchFamily="34" charset="0"/>
                <a:ea typeface="宋体" panose="02010600030101010101" pitchFamily="2" charset="-122"/>
                <a:sym typeface="Helvetica" panose="020B0604020202020204" pitchFamily="34" charset="0"/>
              </a:rPr>
              <a:t>资源选取：资源建设工作组</a:t>
            </a:r>
          </a:p>
          <a:p>
            <a:pPr lvl="2" algn="l">
              <a:spcBef>
                <a:spcPts val="700"/>
              </a:spcBef>
            </a:pPr>
            <a:r>
              <a:rPr lang="en-US" altLang="zh-CN" sz="4500">
                <a:latin typeface="Helvetica" panose="020B0604020202020204" pitchFamily="34" charset="0"/>
                <a:ea typeface="宋体" panose="02010600030101010101" pitchFamily="2" charset="-122"/>
                <a:sym typeface="Helvetica" panose="020B0604020202020204" pitchFamily="34" charset="0"/>
              </a:rPr>
              <a:t>-</a:t>
            </a:r>
            <a:r>
              <a:rPr lang="en-US" altLang="zh-CN">
                <a:latin typeface="Helvetica" panose="020B0604020202020204" pitchFamily="34" charset="0"/>
                <a:ea typeface="宋体" panose="02010600030101010101" pitchFamily="2" charset="-122"/>
                <a:sym typeface="Helvetica" panose="020B0604020202020204" pitchFamily="34" charset="0"/>
              </a:rPr>
              <a:t> </a:t>
            </a:r>
            <a:r>
              <a:rPr lang="zh-CN" altLang="en-US">
                <a:latin typeface="Helvetica" panose="020B0604020202020204" pitchFamily="34" charset="0"/>
                <a:ea typeface="宋体" panose="02010600030101010101" pitchFamily="2" charset="-122"/>
                <a:sym typeface="Helvetica" panose="020B0604020202020204" pitchFamily="34" charset="0"/>
              </a:rPr>
              <a:t>资源查重：</a:t>
            </a:r>
            <a:r>
              <a:rPr lang="en-US" altLang="zh-CN">
                <a:latin typeface="Helvetica" panose="020B0604020202020204" pitchFamily="34" charset="0"/>
                <a:ea typeface="宋体" panose="02010600030101010101" pitchFamily="2" charset="-122"/>
                <a:sym typeface="Helvetica" panose="020B0604020202020204" pitchFamily="34" charset="0"/>
                <a:hlinkClick r:id="rId4" action="ppaction://hlinkfile"/>
              </a:rPr>
              <a:t>http://libkit.cadal.cn</a:t>
            </a:r>
            <a:endParaRPr lang="en-US" altLang="zh-CN">
              <a:latin typeface="Helvetica" panose="020B0604020202020204" pitchFamily="34" charset="0"/>
              <a:ea typeface="宋体" panose="02010600030101010101" pitchFamily="2" charset="-122"/>
              <a:sym typeface="Helvetica" panose="020B0604020202020204" pitchFamily="34" charset="0"/>
            </a:endParaRPr>
          </a:p>
          <a:p>
            <a:pPr lvl="2" algn="l">
              <a:spcBef>
                <a:spcPts val="700"/>
              </a:spcBef>
            </a:pPr>
            <a:r>
              <a:rPr lang="en-US" altLang="zh-CN" sz="4500">
                <a:latin typeface="Helvetica" panose="020B0604020202020204" pitchFamily="34" charset="0"/>
                <a:ea typeface="宋体" panose="02010600030101010101" pitchFamily="2" charset="-122"/>
                <a:sym typeface="Helvetica" panose="020B0604020202020204" pitchFamily="34" charset="0"/>
              </a:rPr>
              <a:t>- </a:t>
            </a:r>
            <a:r>
              <a:rPr lang="zh-CN" altLang="en-US">
                <a:latin typeface="Helvetica" panose="020B0604020202020204" pitchFamily="34" charset="0"/>
                <a:ea typeface="宋体" panose="02010600030101010101" pitchFamily="2" charset="-122"/>
                <a:sym typeface="Helvetica" panose="020B0604020202020204" pitchFamily="34" charset="0"/>
              </a:rPr>
              <a:t>资源数字化：认证公司</a:t>
            </a:r>
            <a:endParaRPr lang="zh-CN" altLang="en-US" sz="4500">
              <a:latin typeface="Helvetica" panose="020B0604020202020204" pitchFamily="34" charset="0"/>
              <a:ea typeface="宋体" panose="02010600030101010101" pitchFamily="2" charset="-122"/>
              <a:sym typeface="Helvetica" panose="020B0604020202020204" pitchFamily="34" charset="0"/>
            </a:endParaRPr>
          </a:p>
          <a:p>
            <a:pPr lvl="2" algn="l">
              <a:spcBef>
                <a:spcPts val="700"/>
              </a:spcBef>
            </a:pPr>
            <a:r>
              <a:rPr lang="en-US" altLang="zh-CN" sz="4500">
                <a:latin typeface="Helvetica" panose="020B0604020202020204" pitchFamily="34" charset="0"/>
                <a:ea typeface="宋体" panose="02010600030101010101" pitchFamily="2" charset="-122"/>
                <a:sym typeface="Helvetica" panose="020B0604020202020204" pitchFamily="34" charset="0"/>
              </a:rPr>
              <a:t>- </a:t>
            </a:r>
            <a:r>
              <a:rPr lang="zh-CN" altLang="en-US">
                <a:latin typeface="Helvetica" panose="020B0604020202020204" pitchFamily="34" charset="0"/>
                <a:ea typeface="宋体" panose="02010600030101010101" pitchFamily="2" charset="-122"/>
                <a:sym typeface="Helvetica" panose="020B0604020202020204" pitchFamily="34" charset="0"/>
              </a:rPr>
              <a:t>资源提交：质控平台</a:t>
            </a:r>
          </a:p>
          <a:p>
            <a:pPr lvl="2" algn="l">
              <a:spcBef>
                <a:spcPts val="700"/>
              </a:spcBef>
            </a:pPr>
            <a:r>
              <a:rPr lang="en-US" altLang="zh-CN" sz="4500">
                <a:latin typeface="Helvetica" panose="020B0604020202020204" pitchFamily="34" charset="0"/>
                <a:ea typeface="宋体" panose="02010600030101010101" pitchFamily="2" charset="-122"/>
                <a:sym typeface="Helvetica" panose="020B0604020202020204" pitchFamily="34" charset="0"/>
              </a:rPr>
              <a:t>- </a:t>
            </a:r>
            <a:r>
              <a:rPr lang="zh-CN" altLang="en-US">
                <a:latin typeface="Helvetica" panose="020B0604020202020204" pitchFamily="34" charset="0"/>
                <a:ea typeface="宋体" panose="02010600030101010101" pitchFamily="2" charset="-122"/>
                <a:sym typeface="Helvetica" panose="020B0604020202020204" pitchFamily="34" charset="0"/>
              </a:rPr>
              <a:t>资源发布：</a:t>
            </a:r>
            <a:r>
              <a:rPr lang="en-US" altLang="zh-CN">
                <a:latin typeface="Helvetica" panose="020B0604020202020204" pitchFamily="34" charset="0"/>
                <a:ea typeface="宋体" panose="02010600030101010101" pitchFamily="2" charset="-122"/>
                <a:sym typeface="Helvetica" panose="020B0604020202020204" pitchFamily="34" charset="0"/>
              </a:rPr>
              <a:t>http://www.cadal.zju.edu.cn/</a:t>
            </a:r>
            <a:endParaRPr lang="en-US" altLang="zh-CN" sz="4500">
              <a:latin typeface="Helvetica" panose="020B0604020202020204" pitchFamily="34" charset="0"/>
              <a:ea typeface="宋体" panose="02010600030101010101" pitchFamily="2" charset="-122"/>
              <a:sym typeface="Helvetica" panose="020B0604020202020204" pitchFamily="34" charset="0"/>
            </a:endParaRPr>
          </a:p>
          <a:p>
            <a:pPr lvl="2" algn="l">
              <a:spcBef>
                <a:spcPts val="700"/>
              </a:spcBef>
            </a:pPr>
            <a:endParaRPr lang="en-US" altLang="zh-CN" sz="4500">
              <a:latin typeface="Helvetica" panose="020B0604020202020204" pitchFamily="34" charset="0"/>
              <a:ea typeface="宋体" panose="02010600030101010101" pitchFamily="2" charset="-122"/>
              <a:sym typeface="Helvetica" panose="020B0604020202020204" pitchFamily="34" charset="0"/>
            </a:endParaRPr>
          </a:p>
          <a:p>
            <a:pPr lvl="2" algn="l">
              <a:spcBef>
                <a:spcPts val="700"/>
              </a:spcBef>
            </a:pPr>
            <a:endParaRPr lang="en-US" altLang="zh-CN" sz="4500">
              <a:latin typeface="Helvetica" panose="020B0604020202020204" pitchFamily="34" charset="0"/>
              <a:ea typeface="宋体" panose="02010600030101010101" pitchFamily="2" charset="-122"/>
              <a:sym typeface="Helvetica" panose="020B0604020202020204" pitchFamily="34" charset="0"/>
            </a:endParaRPr>
          </a:p>
        </p:txBody>
      </p:sp>
      <p:sp>
        <p:nvSpPr>
          <p:cNvPr id="23554"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任务与讨论</a:t>
            </a:r>
            <a:endParaRPr lang="zh-CN" altLang="en-US">
              <a:ea typeface="宋体" panose="02010600030101010101" pitchFamily="2" charset="-122"/>
            </a:endParaRPr>
          </a:p>
        </p:txBody>
      </p:sp>
    </p:spTree>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57" name="Rectangle 81"/>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任务与讨论</a:t>
            </a:r>
            <a:endParaRPr lang="zh-CN" altLang="en-US">
              <a:ea typeface="宋体" panose="02010600030101010101" pitchFamily="2" charset="-122"/>
            </a:endParaRPr>
          </a:p>
        </p:txBody>
      </p:sp>
      <p:graphicFrame>
        <p:nvGraphicFramePr>
          <p:cNvPr id="24696" name="Group 120"/>
          <p:cNvGraphicFramePr>
            <a:graphicFrameLocks noGrp="1"/>
          </p:cNvGraphicFramePr>
          <p:nvPr>
            <p:ph/>
          </p:nvPr>
        </p:nvGraphicFramePr>
        <p:xfrm>
          <a:off x="1246188" y="1492250"/>
          <a:ext cx="10464800" cy="7369175"/>
        </p:xfrm>
        <a:graphic>
          <a:graphicData uri="http://schemas.openxmlformats.org/drawingml/2006/table">
            <a:tbl>
              <a:tblPr/>
              <a:tblGrid>
                <a:gridCol w="10464800">
                  <a:extLst>
                    <a:ext uri="{9D8B030D-6E8A-4147-A177-3AD203B41FA5}">
                      <a16:colId xmlns:a16="http://schemas.microsoft.com/office/drawing/2014/main" val="214020705"/>
                    </a:ext>
                  </a:extLst>
                </a:gridCol>
              </a:tblGrid>
              <a:tr h="481013">
                <a:tc>
                  <a:txBody>
                    <a:bodyPr/>
                    <a:lstStyle>
                      <a:lvl1pPr algn="l">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508000" algn="l">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016000" algn="l">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1524000" algn="l">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032000" algn="l">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4892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29464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4036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38608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0" marR="0" lvl="0" indent="0" algn="ctr" defTabSz="584200" rtl="0" eaLnBrk="1" fontAlgn="base" latinLnBrk="0" hangingPunct="0">
                        <a:lnSpc>
                          <a:spcPct val="100000"/>
                        </a:lnSpc>
                        <a:spcBef>
                          <a:spcPts val="3000"/>
                        </a:spcBef>
                        <a:spcAft>
                          <a:spcPct val="0"/>
                        </a:spcAft>
                        <a:buClrTx/>
                        <a:buSzPct val="30000"/>
                        <a:buFontTx/>
                        <a:buNone/>
                        <a:tabLst/>
                      </a:pPr>
                      <a:r>
                        <a:rPr kumimoji="0" lang="zh-CN" altLang="en-US" sz="3800" b="1"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rPr>
                        <a:t>认证单位</a:t>
                      </a:r>
                    </a:p>
                  </a:txBody>
                  <a:tcPr horzOverflow="overflow">
                    <a:lnL w="28575" cap="flat" cmpd="sng" algn="ctr">
                      <a:solidFill>
                        <a:schemeClr val="tx1"/>
                      </a:solidFill>
                      <a:prstDash val="solid"/>
                      <a:miter lim="0"/>
                      <a:headEnd type="none" w="med" len="med"/>
                      <a:tailEnd type="none" w="med" len="med"/>
                    </a:lnL>
                    <a:lnR w="28575" cap="flat" cmpd="sng" algn="ctr">
                      <a:solidFill>
                        <a:schemeClr val="tx1"/>
                      </a:solidFill>
                      <a:prstDash val="solid"/>
                      <a:miter lim="0"/>
                      <a:headEnd type="none" w="med" len="med"/>
                      <a:tailEnd type="none" w="med" len="med"/>
                    </a:lnR>
                    <a:lnT w="28575" cap="flat" cmpd="sng" algn="ctr">
                      <a:solidFill>
                        <a:schemeClr val="tx1"/>
                      </a:solidFill>
                      <a:prstDash val="solid"/>
                      <a:miter lim="0"/>
                      <a:headEnd type="none" w="med" len="med"/>
                      <a:tailEnd type="none" w="med" len="med"/>
                    </a:lnT>
                    <a:lnB w="12700" cap="flat" cmpd="sng" algn="ctr">
                      <a:solidFill>
                        <a:schemeClr val="tx1"/>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180737618"/>
                  </a:ext>
                </a:extLst>
              </a:tr>
              <a:tr h="482600">
                <a:tc>
                  <a:txBody>
                    <a:bodyPr/>
                    <a:lstStyle>
                      <a:lvl1pPr algn="l">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508000" algn="l">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016000" algn="l">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1524000" algn="l">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032000" algn="l">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4892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29464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4036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38608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0" marR="0" lvl="0" indent="0" algn="l" defTabSz="584200" rtl="0" eaLnBrk="1" fontAlgn="base" latinLnBrk="0" hangingPunct="0">
                        <a:lnSpc>
                          <a:spcPct val="100000"/>
                        </a:lnSpc>
                        <a:spcBef>
                          <a:spcPts val="3000"/>
                        </a:spcBef>
                        <a:spcAft>
                          <a:spcPct val="0"/>
                        </a:spcAft>
                        <a:buClrTx/>
                        <a:buSzPct val="30000"/>
                        <a:buFontTx/>
                        <a:buNone/>
                        <a:tabLst/>
                      </a:pPr>
                      <a:r>
                        <a:rPr kumimoji="0" lang="zh-CN" altLang="en-US" sz="3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rPr>
                        <a:t>杭州中元数据科技有限公司</a:t>
                      </a:r>
                    </a:p>
                  </a:txBody>
                  <a:tcPr horzOverflow="overflow">
                    <a:lnL w="28575" cap="flat" cmpd="sng" algn="ctr">
                      <a:solidFill>
                        <a:schemeClr val="tx1"/>
                      </a:solidFill>
                      <a:prstDash val="solid"/>
                      <a:miter lim="0"/>
                      <a:headEnd type="none" w="med" len="med"/>
                      <a:tailEnd type="none" w="med" len="med"/>
                    </a:lnL>
                    <a:lnR w="28575" cap="flat" cmpd="sng" algn="ctr">
                      <a:solidFill>
                        <a:schemeClr val="tx1"/>
                      </a:solidFill>
                      <a:prstDash val="solid"/>
                      <a:miter lim="0"/>
                      <a:headEnd type="none" w="med" len="med"/>
                      <a:tailEnd type="none" w="med" len="med"/>
                    </a:lnR>
                    <a:lnT w="12700" cap="flat" cmpd="sng" algn="ctr">
                      <a:solidFill>
                        <a:schemeClr val="tx1"/>
                      </a:solidFill>
                      <a:prstDash val="solid"/>
                      <a:miter lim="0"/>
                      <a:headEnd type="none" w="med" len="med"/>
                      <a:tailEnd type="none" w="med" len="med"/>
                    </a:lnT>
                    <a:lnB w="12700" cap="flat" cmpd="sng" algn="ctr">
                      <a:solidFill>
                        <a:schemeClr val="tx1"/>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703165736"/>
                  </a:ext>
                </a:extLst>
              </a:tr>
              <a:tr h="481013">
                <a:tc>
                  <a:txBody>
                    <a:bodyPr/>
                    <a:lstStyle>
                      <a:lvl1pPr algn="l">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508000" algn="l">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016000" algn="l">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1524000" algn="l">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032000" algn="l">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4892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29464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4036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38608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0" marR="0" lvl="0" indent="0" algn="l" defTabSz="584200" rtl="0" eaLnBrk="1" fontAlgn="base" latinLnBrk="0" hangingPunct="0">
                        <a:lnSpc>
                          <a:spcPct val="100000"/>
                        </a:lnSpc>
                        <a:spcBef>
                          <a:spcPts val="3000"/>
                        </a:spcBef>
                        <a:spcAft>
                          <a:spcPct val="0"/>
                        </a:spcAft>
                        <a:buClrTx/>
                        <a:buSzPct val="30000"/>
                        <a:buFontTx/>
                        <a:buNone/>
                        <a:tabLst/>
                      </a:pPr>
                      <a:r>
                        <a:rPr kumimoji="0" lang="zh-CN" altLang="en-US" sz="3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rPr>
                        <a:t>深圳点通数据有限公司</a:t>
                      </a:r>
                    </a:p>
                  </a:txBody>
                  <a:tcPr horzOverflow="overflow">
                    <a:lnL w="28575" cap="flat" cmpd="sng" algn="ctr">
                      <a:solidFill>
                        <a:schemeClr val="tx1"/>
                      </a:solidFill>
                      <a:prstDash val="solid"/>
                      <a:miter lim="0"/>
                      <a:headEnd type="none" w="med" len="med"/>
                      <a:tailEnd type="none" w="med" len="med"/>
                    </a:lnL>
                    <a:lnR w="28575" cap="flat" cmpd="sng" algn="ctr">
                      <a:solidFill>
                        <a:schemeClr val="tx1"/>
                      </a:solidFill>
                      <a:prstDash val="solid"/>
                      <a:miter lim="0"/>
                      <a:headEnd type="none" w="med" len="med"/>
                      <a:tailEnd type="none" w="med" len="med"/>
                    </a:lnR>
                    <a:lnT w="12700" cap="flat" cmpd="sng" algn="ctr">
                      <a:solidFill>
                        <a:schemeClr val="tx1"/>
                      </a:solidFill>
                      <a:prstDash val="solid"/>
                      <a:miter lim="0"/>
                      <a:headEnd type="none" w="med" len="med"/>
                      <a:tailEnd type="none" w="med" len="med"/>
                    </a:lnT>
                    <a:lnB w="12700" cap="flat" cmpd="sng" algn="ctr">
                      <a:solidFill>
                        <a:schemeClr val="tx1"/>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3060703666"/>
                  </a:ext>
                </a:extLst>
              </a:tr>
              <a:tr h="481013">
                <a:tc>
                  <a:txBody>
                    <a:bodyPr/>
                    <a:lstStyle>
                      <a:lvl1pPr algn="l">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508000" algn="l">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016000" algn="l">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1524000" algn="l">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032000" algn="l">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4892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29464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4036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38608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0" marR="0" lvl="0" indent="0" algn="l" defTabSz="584200" rtl="0" eaLnBrk="1" fontAlgn="base" latinLnBrk="0" hangingPunct="0">
                        <a:lnSpc>
                          <a:spcPct val="100000"/>
                        </a:lnSpc>
                        <a:spcBef>
                          <a:spcPts val="3000"/>
                        </a:spcBef>
                        <a:spcAft>
                          <a:spcPct val="0"/>
                        </a:spcAft>
                        <a:buClrTx/>
                        <a:buSzPct val="30000"/>
                        <a:buFontTx/>
                        <a:buNone/>
                        <a:tabLst/>
                      </a:pPr>
                      <a:r>
                        <a:rPr kumimoji="0" lang="zh-CN" altLang="en-US" sz="3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rPr>
                        <a:t>北京东方明德科技发展有限公司</a:t>
                      </a:r>
                    </a:p>
                  </a:txBody>
                  <a:tcPr horzOverflow="overflow">
                    <a:lnL w="28575" cap="flat" cmpd="sng" algn="ctr">
                      <a:solidFill>
                        <a:schemeClr val="tx1"/>
                      </a:solidFill>
                      <a:prstDash val="solid"/>
                      <a:miter lim="0"/>
                      <a:headEnd type="none" w="med" len="med"/>
                      <a:tailEnd type="none" w="med" len="med"/>
                    </a:lnL>
                    <a:lnR w="28575" cap="flat" cmpd="sng" algn="ctr">
                      <a:solidFill>
                        <a:schemeClr val="tx1"/>
                      </a:solidFill>
                      <a:prstDash val="solid"/>
                      <a:miter lim="0"/>
                      <a:headEnd type="none" w="med" len="med"/>
                      <a:tailEnd type="none" w="med" len="med"/>
                    </a:lnR>
                    <a:lnT w="12700" cap="flat" cmpd="sng" algn="ctr">
                      <a:solidFill>
                        <a:schemeClr val="tx1"/>
                      </a:solidFill>
                      <a:prstDash val="solid"/>
                      <a:miter lim="0"/>
                      <a:headEnd type="none" w="med" len="med"/>
                      <a:tailEnd type="none" w="med" len="med"/>
                    </a:lnT>
                    <a:lnB w="12700" cap="flat" cmpd="sng" algn="ctr">
                      <a:solidFill>
                        <a:schemeClr val="tx1"/>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2113106487"/>
                  </a:ext>
                </a:extLst>
              </a:tr>
              <a:tr h="482600">
                <a:tc>
                  <a:txBody>
                    <a:bodyPr/>
                    <a:lstStyle>
                      <a:lvl1pPr algn="l">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508000" algn="l">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016000" algn="l">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1524000" algn="l">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032000" algn="l">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4892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29464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4036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38608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0" marR="0" lvl="0" indent="0" algn="l" defTabSz="584200" rtl="0" eaLnBrk="1" fontAlgn="base" latinLnBrk="0" hangingPunct="0">
                        <a:lnSpc>
                          <a:spcPct val="100000"/>
                        </a:lnSpc>
                        <a:spcBef>
                          <a:spcPts val="3000"/>
                        </a:spcBef>
                        <a:spcAft>
                          <a:spcPct val="0"/>
                        </a:spcAft>
                        <a:buClrTx/>
                        <a:buSzPct val="30000"/>
                        <a:buFontTx/>
                        <a:buNone/>
                        <a:tabLst/>
                      </a:pPr>
                      <a:r>
                        <a:rPr kumimoji="0" lang="zh-CN" altLang="en-US" sz="3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rPr>
                        <a:t>北京中天信源科技开发有限公司</a:t>
                      </a:r>
                    </a:p>
                  </a:txBody>
                  <a:tcPr horzOverflow="overflow">
                    <a:lnL w="28575" cap="flat" cmpd="sng" algn="ctr">
                      <a:solidFill>
                        <a:schemeClr val="tx1"/>
                      </a:solidFill>
                      <a:prstDash val="solid"/>
                      <a:miter lim="0"/>
                      <a:headEnd type="none" w="med" len="med"/>
                      <a:tailEnd type="none" w="med" len="med"/>
                    </a:lnL>
                    <a:lnR w="28575" cap="flat" cmpd="sng" algn="ctr">
                      <a:solidFill>
                        <a:schemeClr val="tx1"/>
                      </a:solidFill>
                      <a:prstDash val="solid"/>
                      <a:miter lim="0"/>
                      <a:headEnd type="none" w="med" len="med"/>
                      <a:tailEnd type="none" w="med" len="med"/>
                    </a:lnR>
                    <a:lnT w="12700" cap="flat" cmpd="sng" algn="ctr">
                      <a:solidFill>
                        <a:schemeClr val="tx1"/>
                      </a:solidFill>
                      <a:prstDash val="solid"/>
                      <a:miter lim="0"/>
                      <a:headEnd type="none" w="med" len="med"/>
                      <a:tailEnd type="none" w="med" len="med"/>
                    </a:lnT>
                    <a:lnB w="12700" cap="flat" cmpd="sng" algn="ctr">
                      <a:solidFill>
                        <a:schemeClr val="tx1"/>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506056553"/>
                  </a:ext>
                </a:extLst>
              </a:tr>
              <a:tr h="481013">
                <a:tc>
                  <a:txBody>
                    <a:bodyPr/>
                    <a:lstStyle>
                      <a:lvl1pPr algn="l">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508000" algn="l">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016000" algn="l">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1524000" algn="l">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032000" algn="l">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4892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29464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4036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38608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0" marR="0" lvl="0" indent="0" algn="l" defTabSz="584200" rtl="0" eaLnBrk="1" fontAlgn="base" latinLnBrk="0" hangingPunct="0">
                        <a:lnSpc>
                          <a:spcPct val="100000"/>
                        </a:lnSpc>
                        <a:spcBef>
                          <a:spcPts val="3000"/>
                        </a:spcBef>
                        <a:spcAft>
                          <a:spcPct val="0"/>
                        </a:spcAft>
                        <a:buClrTx/>
                        <a:buSzPct val="30000"/>
                        <a:buFontTx/>
                        <a:buNone/>
                        <a:tabLst/>
                      </a:pPr>
                      <a:r>
                        <a:rPr kumimoji="0" lang="zh-CN" altLang="en-US" sz="3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rPr>
                        <a:t>成都同创之星科技有限公司</a:t>
                      </a:r>
                    </a:p>
                  </a:txBody>
                  <a:tcPr horzOverflow="overflow">
                    <a:lnL w="28575" cap="flat" cmpd="sng" algn="ctr">
                      <a:solidFill>
                        <a:schemeClr val="tx1"/>
                      </a:solidFill>
                      <a:prstDash val="solid"/>
                      <a:miter lim="0"/>
                      <a:headEnd type="none" w="med" len="med"/>
                      <a:tailEnd type="none" w="med" len="med"/>
                    </a:lnL>
                    <a:lnR w="28575" cap="flat" cmpd="sng" algn="ctr">
                      <a:solidFill>
                        <a:schemeClr val="tx1"/>
                      </a:solidFill>
                      <a:prstDash val="solid"/>
                      <a:miter lim="0"/>
                      <a:headEnd type="none" w="med" len="med"/>
                      <a:tailEnd type="none" w="med" len="med"/>
                    </a:lnR>
                    <a:lnT w="12700" cap="flat" cmpd="sng" algn="ctr">
                      <a:solidFill>
                        <a:schemeClr val="tx1"/>
                      </a:solidFill>
                      <a:prstDash val="solid"/>
                      <a:miter lim="0"/>
                      <a:headEnd type="none" w="med" len="med"/>
                      <a:tailEnd type="none" w="med" len="med"/>
                    </a:lnT>
                    <a:lnB w="12700" cap="flat" cmpd="sng" algn="ctr">
                      <a:solidFill>
                        <a:schemeClr val="tx1"/>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751470940"/>
                  </a:ext>
                </a:extLst>
              </a:tr>
              <a:tr h="481013">
                <a:tc>
                  <a:txBody>
                    <a:bodyPr/>
                    <a:lstStyle>
                      <a:lvl1pPr algn="l">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508000" algn="l">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016000" algn="l">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1524000" algn="l">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032000" algn="l">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4892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29464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4036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38608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0" marR="0" lvl="0" indent="0" algn="l" defTabSz="584200" rtl="0" eaLnBrk="1" fontAlgn="base" latinLnBrk="0" hangingPunct="0">
                        <a:lnSpc>
                          <a:spcPct val="100000"/>
                        </a:lnSpc>
                        <a:spcBef>
                          <a:spcPts val="3000"/>
                        </a:spcBef>
                        <a:spcAft>
                          <a:spcPct val="0"/>
                        </a:spcAft>
                        <a:buClrTx/>
                        <a:buSzPct val="30000"/>
                        <a:buFontTx/>
                        <a:buNone/>
                        <a:tabLst/>
                      </a:pPr>
                      <a:r>
                        <a:rPr kumimoji="0" lang="zh-CN" altLang="en-US" sz="3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rPr>
                        <a:t>成都灜飞数据科技有限公司</a:t>
                      </a:r>
                    </a:p>
                  </a:txBody>
                  <a:tcPr horzOverflow="overflow">
                    <a:lnL w="28575" cap="flat" cmpd="sng" algn="ctr">
                      <a:solidFill>
                        <a:schemeClr val="tx1"/>
                      </a:solidFill>
                      <a:prstDash val="solid"/>
                      <a:miter lim="0"/>
                      <a:headEnd type="none" w="med" len="med"/>
                      <a:tailEnd type="none" w="med" len="med"/>
                    </a:lnL>
                    <a:lnR w="28575" cap="flat" cmpd="sng" algn="ctr">
                      <a:solidFill>
                        <a:schemeClr val="tx1"/>
                      </a:solidFill>
                      <a:prstDash val="solid"/>
                      <a:miter lim="0"/>
                      <a:headEnd type="none" w="med" len="med"/>
                      <a:tailEnd type="none" w="med" len="med"/>
                    </a:lnR>
                    <a:lnT w="12700" cap="flat" cmpd="sng" algn="ctr">
                      <a:solidFill>
                        <a:schemeClr val="tx1"/>
                      </a:solidFill>
                      <a:prstDash val="solid"/>
                      <a:miter lim="0"/>
                      <a:headEnd type="none" w="med" len="med"/>
                      <a:tailEnd type="none" w="med" len="med"/>
                    </a:lnT>
                    <a:lnB w="12700" cap="flat" cmpd="sng" algn="ctr">
                      <a:solidFill>
                        <a:schemeClr val="tx1"/>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720698357"/>
                  </a:ext>
                </a:extLst>
              </a:tr>
              <a:tr h="482600">
                <a:tc>
                  <a:txBody>
                    <a:bodyPr/>
                    <a:lstStyle>
                      <a:lvl1pPr algn="l">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508000" algn="l">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016000" algn="l">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1524000" algn="l">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032000" algn="l">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4892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29464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4036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38608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0" marR="0" lvl="0" indent="0" algn="l" defTabSz="584200" rtl="0" eaLnBrk="1" fontAlgn="base" latinLnBrk="0" hangingPunct="0">
                        <a:lnSpc>
                          <a:spcPct val="100000"/>
                        </a:lnSpc>
                        <a:spcBef>
                          <a:spcPts val="3000"/>
                        </a:spcBef>
                        <a:spcAft>
                          <a:spcPct val="0"/>
                        </a:spcAft>
                        <a:buClrTx/>
                        <a:buSzPct val="30000"/>
                        <a:buFontTx/>
                        <a:buNone/>
                        <a:tabLst/>
                      </a:pPr>
                      <a:r>
                        <a:rPr kumimoji="0" lang="zh-CN" altLang="en-US" sz="3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rPr>
                        <a:t>广州余平图文有限公司</a:t>
                      </a:r>
                    </a:p>
                  </a:txBody>
                  <a:tcPr horzOverflow="overflow">
                    <a:lnL w="28575" cap="flat" cmpd="sng" algn="ctr">
                      <a:solidFill>
                        <a:schemeClr val="tx1"/>
                      </a:solidFill>
                      <a:prstDash val="solid"/>
                      <a:miter lim="0"/>
                      <a:headEnd type="none" w="med" len="med"/>
                      <a:tailEnd type="none" w="med" len="med"/>
                    </a:lnL>
                    <a:lnR w="28575" cap="flat" cmpd="sng" algn="ctr">
                      <a:solidFill>
                        <a:schemeClr val="tx1"/>
                      </a:solidFill>
                      <a:prstDash val="solid"/>
                      <a:miter lim="0"/>
                      <a:headEnd type="none" w="med" len="med"/>
                      <a:tailEnd type="none" w="med" len="med"/>
                    </a:lnR>
                    <a:lnT w="12700" cap="flat" cmpd="sng" algn="ctr">
                      <a:solidFill>
                        <a:schemeClr val="tx1"/>
                      </a:solidFill>
                      <a:prstDash val="solid"/>
                      <a:miter lim="0"/>
                      <a:headEnd type="none" w="med" len="med"/>
                      <a:tailEnd type="none" w="med" len="med"/>
                    </a:lnT>
                    <a:lnB w="12700" cap="flat" cmpd="sng" algn="ctr">
                      <a:solidFill>
                        <a:schemeClr val="tx1"/>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395890682"/>
                  </a:ext>
                </a:extLst>
              </a:tr>
              <a:tr h="615950">
                <a:tc>
                  <a:txBody>
                    <a:bodyPr/>
                    <a:lstStyle>
                      <a:lvl1pPr algn="l">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508000" algn="l">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016000" algn="l">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1524000" algn="l">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032000" algn="l">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4892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29464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4036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38608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0" marR="0" lvl="0" indent="0" algn="l" defTabSz="584200" rtl="0" eaLnBrk="1" fontAlgn="base" latinLnBrk="0" hangingPunct="0">
                        <a:lnSpc>
                          <a:spcPct val="100000"/>
                        </a:lnSpc>
                        <a:spcBef>
                          <a:spcPts val="3000"/>
                        </a:spcBef>
                        <a:spcAft>
                          <a:spcPct val="0"/>
                        </a:spcAft>
                        <a:buClrTx/>
                        <a:buSzPct val="30000"/>
                        <a:buFontTx/>
                        <a:buNone/>
                        <a:tabLst/>
                      </a:pPr>
                      <a:r>
                        <a:rPr kumimoji="0" lang="zh-CN" altLang="en-US" sz="3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rPr>
                        <a:t>西安捷峰数字有限公司</a:t>
                      </a:r>
                    </a:p>
                  </a:txBody>
                  <a:tcPr horzOverflow="overflow">
                    <a:lnL w="28575" cap="flat" cmpd="sng" algn="ctr">
                      <a:solidFill>
                        <a:schemeClr val="tx1"/>
                      </a:solidFill>
                      <a:prstDash val="solid"/>
                      <a:miter lim="0"/>
                      <a:headEnd type="none" w="med" len="med"/>
                      <a:tailEnd type="none" w="med" len="med"/>
                    </a:lnL>
                    <a:lnR w="28575" cap="flat" cmpd="sng" algn="ctr">
                      <a:solidFill>
                        <a:schemeClr val="tx1"/>
                      </a:solidFill>
                      <a:prstDash val="solid"/>
                      <a:miter lim="0"/>
                      <a:headEnd type="none" w="med" len="med"/>
                      <a:tailEnd type="none" w="med" len="med"/>
                    </a:lnR>
                    <a:lnT w="12700" cap="flat" cmpd="sng" algn="ctr">
                      <a:solidFill>
                        <a:schemeClr val="tx1"/>
                      </a:solidFill>
                      <a:prstDash val="solid"/>
                      <a:miter lim="0"/>
                      <a:headEnd type="none" w="med" len="med"/>
                      <a:tailEnd type="none" w="med" len="med"/>
                    </a:lnT>
                    <a:lnB w="12700" cap="flat" cmpd="sng" algn="ctr">
                      <a:solidFill>
                        <a:schemeClr val="tx1"/>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3281830476"/>
                  </a:ext>
                </a:extLst>
              </a:tr>
              <a:tr h="481013">
                <a:tc>
                  <a:txBody>
                    <a:bodyPr/>
                    <a:lstStyle>
                      <a:lvl1pPr algn="l">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508000" algn="l">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016000" algn="l">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1524000" algn="l">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032000" algn="l">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4892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29464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4036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38608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0" marR="0" lvl="0" indent="0" algn="l" defTabSz="584200" rtl="0" eaLnBrk="1" fontAlgn="base" latinLnBrk="0" hangingPunct="0">
                        <a:lnSpc>
                          <a:spcPct val="100000"/>
                        </a:lnSpc>
                        <a:spcBef>
                          <a:spcPts val="3000"/>
                        </a:spcBef>
                        <a:spcAft>
                          <a:spcPct val="0"/>
                        </a:spcAft>
                        <a:buClrTx/>
                        <a:buSzPct val="30000"/>
                        <a:buFontTx/>
                        <a:buNone/>
                        <a:tabLst/>
                      </a:pPr>
                      <a:r>
                        <a:rPr kumimoji="0" lang="zh-CN" altLang="en-US" sz="3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rPr>
                        <a:t>西安鑫创科技有限公司</a:t>
                      </a:r>
                    </a:p>
                  </a:txBody>
                  <a:tcPr horzOverflow="overflow">
                    <a:lnL w="28575" cap="flat" cmpd="sng" algn="ctr">
                      <a:solidFill>
                        <a:schemeClr val="tx1"/>
                      </a:solidFill>
                      <a:prstDash val="solid"/>
                      <a:miter lim="0"/>
                      <a:headEnd type="none" w="med" len="med"/>
                      <a:tailEnd type="none" w="med" len="med"/>
                    </a:lnL>
                    <a:lnR w="28575" cap="flat" cmpd="sng" algn="ctr">
                      <a:solidFill>
                        <a:schemeClr val="tx1"/>
                      </a:solidFill>
                      <a:prstDash val="solid"/>
                      <a:miter lim="0"/>
                      <a:headEnd type="none" w="med" len="med"/>
                      <a:tailEnd type="none" w="med" len="med"/>
                    </a:lnR>
                    <a:lnT w="12700" cap="flat" cmpd="sng" algn="ctr">
                      <a:solidFill>
                        <a:schemeClr val="tx1"/>
                      </a:solidFill>
                      <a:prstDash val="solid"/>
                      <a:miter lim="0"/>
                      <a:headEnd type="none" w="med" len="med"/>
                      <a:tailEnd type="none" w="med" len="med"/>
                    </a:lnT>
                    <a:lnB w="12700" cap="flat" cmpd="sng" algn="ctr">
                      <a:solidFill>
                        <a:schemeClr val="tx1"/>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44875401"/>
                  </a:ext>
                </a:extLst>
              </a:tr>
              <a:tr h="482600">
                <a:tc>
                  <a:txBody>
                    <a:bodyPr/>
                    <a:lstStyle>
                      <a:lvl1pPr algn="l">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508000" algn="l">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016000" algn="l">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1524000" algn="l">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032000" algn="l">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4892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29464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4036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3860800" defTabSz="58420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0" marR="0" lvl="0" indent="0" algn="l" defTabSz="584200" rtl="0" eaLnBrk="1" fontAlgn="base" latinLnBrk="0" hangingPunct="0">
                        <a:lnSpc>
                          <a:spcPct val="100000"/>
                        </a:lnSpc>
                        <a:spcBef>
                          <a:spcPts val="3000"/>
                        </a:spcBef>
                        <a:spcAft>
                          <a:spcPct val="0"/>
                        </a:spcAft>
                        <a:buClrTx/>
                        <a:buSzPct val="30000"/>
                        <a:buFontTx/>
                        <a:buNone/>
                        <a:tabLst/>
                      </a:pPr>
                      <a:r>
                        <a:rPr kumimoji="0" lang="zh-CN" altLang="en-US" sz="3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rPr>
                        <a:t>杭州信旭科技有限公司</a:t>
                      </a:r>
                    </a:p>
                  </a:txBody>
                  <a:tcPr horzOverflow="overflow">
                    <a:lnL w="28575" cap="flat" cmpd="sng" algn="ctr">
                      <a:solidFill>
                        <a:schemeClr val="tx1"/>
                      </a:solidFill>
                      <a:prstDash val="solid"/>
                      <a:miter lim="0"/>
                      <a:headEnd type="none" w="med" len="med"/>
                      <a:tailEnd type="none" w="med" len="med"/>
                    </a:lnL>
                    <a:lnR w="28575" cap="flat" cmpd="sng" algn="ctr">
                      <a:solidFill>
                        <a:schemeClr val="tx1"/>
                      </a:solidFill>
                      <a:prstDash val="solid"/>
                      <a:miter lim="0"/>
                      <a:headEnd type="none" w="med" len="med"/>
                      <a:tailEnd type="none" w="med" len="med"/>
                    </a:lnR>
                    <a:lnT w="12700" cap="flat" cmpd="sng" algn="ctr">
                      <a:solidFill>
                        <a:schemeClr val="tx1"/>
                      </a:solidFill>
                      <a:prstDash val="solid"/>
                      <a:miter lim="0"/>
                      <a:headEnd type="none" w="med" len="med"/>
                      <a:tailEnd type="none" w="med" len="med"/>
                    </a:lnT>
                    <a:lnB w="28575" cap="flat" cmpd="sng" algn="ctr">
                      <a:solidFill>
                        <a:schemeClr val="tx1"/>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3620410786"/>
                  </a:ext>
                </a:extLst>
              </a:tr>
            </a:tbl>
          </a:graphicData>
        </a:graphic>
      </p:graphicFrame>
    </p:spTree>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ph type="body" idx="1"/>
          </p:nvPr>
        </p:nvSpPr>
        <p:spPr>
          <a:xfrm>
            <a:off x="1270000" y="1638300"/>
            <a:ext cx="10633075" cy="7023100"/>
          </a:xfrm>
        </p:spPr>
        <p:txBody>
          <a:bodyPr/>
          <a:lstStyle/>
          <a:p>
            <a:pPr marL="649288" indent="-38100" algn="ctr"/>
            <a:r>
              <a:rPr lang="zh-CN" altLang="en-US" sz="3200">
                <a:solidFill>
                  <a:srgbClr val="000000"/>
                </a:solidFill>
                <a:latin typeface="Helvetica" panose="020B0604020202020204" pitchFamily="34" charset="0"/>
                <a:ea typeface="宋体" panose="02010600030101010101" pitchFamily="2" charset="-122"/>
                <a:sym typeface="Helvetica" panose="020B0604020202020204" pitchFamily="34" charset="0"/>
              </a:rPr>
              <a:t>大学数字图书馆国际合作计划（</a:t>
            </a:r>
            <a:r>
              <a:rPr lang="en-US" altLang="zh-CN" sz="32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CADAL</a:t>
            </a:r>
            <a:r>
              <a:rPr lang="zh-CN" altLang="en-US" sz="3200">
                <a:solidFill>
                  <a:srgbClr val="000000"/>
                </a:solidFill>
                <a:latin typeface="Helvetica" panose="020B0604020202020204" pitchFamily="34" charset="0"/>
                <a:ea typeface="宋体" panose="02010600030101010101" pitchFamily="2" charset="-122"/>
                <a:sym typeface="Helvetica" panose="020B0604020202020204" pitchFamily="34" charset="0"/>
              </a:rPr>
              <a:t>）项目二期</a:t>
            </a:r>
            <a:endParaRPr lang="zh-CN" altLang="en-US" sz="32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p>
            <a:pPr marL="649288" indent="-38100" algn="ctr">
              <a:spcBef>
                <a:spcPct val="0"/>
              </a:spcBef>
              <a:buSzTx/>
              <a:buFontTx/>
              <a:buNone/>
            </a:pPr>
            <a:r>
              <a:rPr lang="zh-CN" altLang="en-US" sz="3200">
                <a:solidFill>
                  <a:srgbClr val="000000"/>
                </a:solidFill>
                <a:latin typeface="Helvetica" panose="020B0604020202020204" pitchFamily="34" charset="0"/>
                <a:ea typeface="宋体" panose="02010600030101010101" pitchFamily="2" charset="-122"/>
                <a:sym typeface="Helvetica" panose="020B0604020202020204" pitchFamily="34" charset="0"/>
              </a:rPr>
              <a:t>数字资源参建单位项目立项通知</a:t>
            </a:r>
            <a:endParaRPr lang="zh-CN" altLang="en-US" sz="3200" b="1">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marL="649288" indent="-38100" algn="just">
              <a:spcBef>
                <a:spcPct val="0"/>
              </a:spcBef>
              <a:buSzTx/>
              <a:buFontTx/>
              <a:buNone/>
            </a:pPr>
            <a:endParaRPr lang="zh-CN" altLang="en-US" sz="900">
              <a:solidFill>
                <a:srgbClr val="000000"/>
              </a:solidFill>
              <a:latin typeface="Times New Roman" panose="02020603050405020304" pitchFamily="18" charset="0"/>
              <a:ea typeface="宋体" panose="02010600030101010101" pitchFamily="2" charset="-122"/>
              <a:sym typeface="Times New Roman" panose="02020603050405020304" pitchFamily="18" charset="0"/>
            </a:endParaRPr>
          </a:p>
          <a:p>
            <a:pPr marL="649288" indent="-38100" algn="just">
              <a:spcBef>
                <a:spcPct val="0"/>
              </a:spcBef>
              <a:buSzTx/>
              <a:buFontTx/>
              <a:buNone/>
            </a:pPr>
            <a:r>
              <a:rPr lang="en-US" altLang="zh-CN"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XX</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大学：</a:t>
            </a:r>
            <a:endParaRPr lang="zh-CN" altLang="en-US" sz="2100">
              <a:solidFill>
                <a:srgbClr val="000000"/>
              </a:solidFill>
              <a:latin typeface="Helvetica" panose="020B0604020202020204" pitchFamily="34" charset="0"/>
              <a:ea typeface="宋体" panose="02010600030101010101" pitchFamily="2" charset="-122"/>
              <a:sym typeface="Helvetica" panose="020B0604020202020204" pitchFamily="34" charset="0"/>
            </a:endParaRPr>
          </a:p>
          <a:p>
            <a:pPr marL="649288" indent="-38100" algn="just">
              <a:spcBef>
                <a:spcPct val="0"/>
              </a:spcBef>
              <a:buSzTx/>
              <a:buFontTx/>
              <a:buNone/>
            </a:pPr>
            <a:r>
              <a:rPr lang="zh-CN" altLang="en-US" sz="2100">
                <a:solidFill>
                  <a:srgbClr val="000000"/>
                </a:solidFill>
                <a:latin typeface="Helvetica" panose="020B0604020202020204" pitchFamily="34" charset="0"/>
                <a:ea typeface="宋体" panose="02010600030101010101" pitchFamily="2" charset="-122"/>
                <a:sym typeface="Helvetica" panose="020B0604020202020204" pitchFamily="34" charset="0"/>
              </a:rPr>
              <a:t>       </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你单位图书馆申报的大学数字图书馆国际合作计划（</a:t>
            </a:r>
            <a:r>
              <a:rPr lang="en-US" altLang="zh-CN" sz="21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）二期</a:t>
            </a:r>
            <a:r>
              <a:rPr lang="en-US" altLang="zh-CN"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《XX</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资源数字化建设</a:t>
            </a:r>
            <a:r>
              <a:rPr lang="en-US" altLang="zh-CN"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项目，经过大学数字图书馆国际合作计划（</a:t>
            </a:r>
            <a:r>
              <a:rPr lang="en-US" altLang="zh-CN" sz="21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）项目管理中心评审通过，现正式批准为大学数字图书馆国际合作计划（</a:t>
            </a:r>
            <a:r>
              <a:rPr lang="en-US" altLang="zh-CN" sz="21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）项目二期数字资源建设项目。</a:t>
            </a:r>
            <a:endParaRPr lang="zh-CN" altLang="en-US" sz="2100">
              <a:solidFill>
                <a:srgbClr val="000000"/>
              </a:solidFill>
              <a:latin typeface="Helvetica" panose="020B0604020202020204" pitchFamily="34" charset="0"/>
              <a:ea typeface="宋体" panose="02010600030101010101" pitchFamily="2" charset="-122"/>
              <a:sym typeface="Helvetica" panose="020B0604020202020204" pitchFamily="34" charset="0"/>
            </a:endParaRPr>
          </a:p>
          <a:p>
            <a:pPr marL="649288" indent="-38100" algn="just">
              <a:lnSpc>
                <a:spcPct val="150000"/>
              </a:lnSpc>
              <a:spcBef>
                <a:spcPct val="0"/>
              </a:spcBef>
              <a:buSzTx/>
              <a:buFontTx/>
              <a:buNone/>
            </a:pP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项目编号：</a:t>
            </a:r>
            <a:r>
              <a:rPr lang="en-US" altLang="zh-CN" sz="2100">
                <a:solidFill>
                  <a:srgbClr val="000000"/>
                </a:solidFill>
                <a:latin typeface="Helvetica" panose="020B0604020202020204" pitchFamily="34" charset="0"/>
                <a:ea typeface="宋体" panose="02010600030101010101" pitchFamily="2" charset="-122"/>
                <a:sym typeface="Helvetica" panose="020B0604020202020204" pitchFamily="34" charset="0"/>
              </a:rPr>
              <a:t>XXXXXX</a:t>
            </a:r>
          </a:p>
          <a:p>
            <a:pPr marL="649288" indent="-38100" algn="just">
              <a:lnSpc>
                <a:spcPct val="150000"/>
              </a:lnSpc>
              <a:spcBef>
                <a:spcPct val="0"/>
              </a:spcBef>
              <a:buSzTx/>
              <a:buFontTx/>
              <a:buNone/>
            </a:pP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资助经费：</a:t>
            </a:r>
            <a:r>
              <a:rPr lang="en-US" altLang="zh-CN" sz="2100">
                <a:solidFill>
                  <a:srgbClr val="000000"/>
                </a:solidFill>
                <a:latin typeface="Helvetica" panose="020B0604020202020204" pitchFamily="34" charset="0"/>
                <a:ea typeface="宋体" panose="02010600030101010101" pitchFamily="2" charset="-122"/>
                <a:sym typeface="Helvetica" panose="020B0604020202020204" pitchFamily="34" charset="0"/>
              </a:rPr>
              <a:t>XX</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万元</a:t>
            </a:r>
          </a:p>
          <a:p>
            <a:pPr marL="649288" indent="-38100" algn="just">
              <a:lnSpc>
                <a:spcPct val="150000"/>
              </a:lnSpc>
              <a:spcBef>
                <a:spcPct val="0"/>
              </a:spcBef>
              <a:buSzTx/>
              <a:buFontTx/>
              <a:buNone/>
            </a:pP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        请严格遵守</a:t>
            </a:r>
            <a:r>
              <a:rPr lang="en-US" altLang="zh-CN" sz="21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项目管理中心有关规定，采用该项目规定的相关技术标准，按计划完成资源建设任务并将所建资源成果提交</a:t>
            </a:r>
            <a:r>
              <a:rPr lang="en-US" altLang="zh-CN" sz="21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项目管理中心，作为</a:t>
            </a:r>
            <a:r>
              <a:rPr lang="en-US" altLang="zh-CN" sz="21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项目二期建设成果，纳入</a:t>
            </a:r>
            <a:r>
              <a:rPr lang="en-US" altLang="zh-CN" sz="21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项目服务体系提供服务。</a:t>
            </a:r>
          </a:p>
          <a:p>
            <a:pPr marL="649288" indent="-38100" algn="just">
              <a:spcBef>
                <a:spcPct val="0"/>
              </a:spcBef>
              <a:buSzTx/>
              <a:buFontTx/>
              <a:buNone/>
            </a:pPr>
            <a:endParaRPr lang="zh-CN" altLang="en-US" sz="2100">
              <a:solidFill>
                <a:srgbClr val="000000"/>
              </a:solidFill>
              <a:latin typeface="Helvetica" panose="020B0604020202020204" pitchFamily="34" charset="0"/>
              <a:ea typeface="宋体" panose="02010600030101010101" pitchFamily="2" charset="-122"/>
              <a:sym typeface="Helvetica" panose="020B0604020202020204" pitchFamily="34" charset="0"/>
            </a:endParaRPr>
          </a:p>
          <a:p>
            <a:pPr marL="649288" indent="-38100" algn="just">
              <a:spcBef>
                <a:spcPct val="0"/>
              </a:spcBef>
              <a:buSzTx/>
              <a:buFontTx/>
              <a:buNone/>
            </a:pP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                                                             大学数字图书馆国际合作计划（</a:t>
            </a:r>
            <a:r>
              <a:rPr lang="en-US" altLang="zh-CN" sz="21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a:t>
            </a:r>
            <a:endParaRPr lang="zh-CN" altLang="en-US" sz="2100">
              <a:solidFill>
                <a:srgbClr val="000000"/>
              </a:solidFill>
              <a:latin typeface="Helvetica" panose="020B0604020202020204" pitchFamily="34" charset="0"/>
              <a:ea typeface="宋体" panose="02010600030101010101" pitchFamily="2" charset="-122"/>
              <a:sym typeface="Helvetica" panose="020B0604020202020204" pitchFamily="34" charset="0"/>
            </a:endParaRPr>
          </a:p>
          <a:p>
            <a:pPr marL="649288" indent="-38100" algn="just">
              <a:spcBef>
                <a:spcPct val="0"/>
              </a:spcBef>
              <a:buSzTx/>
              <a:buFontTx/>
              <a:buNone/>
            </a:pPr>
            <a:r>
              <a:rPr lang="zh-CN" altLang="en-US" sz="2100">
                <a:solidFill>
                  <a:srgbClr val="000000"/>
                </a:solidFill>
                <a:latin typeface="Helvetica" panose="020B0604020202020204" pitchFamily="34" charset="0"/>
                <a:ea typeface="宋体" panose="02010600030101010101" pitchFamily="2" charset="-122"/>
                <a:sym typeface="Helvetica" panose="020B0604020202020204" pitchFamily="34" charset="0"/>
              </a:rPr>
              <a:t>                                                                     </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项目管理中心</a:t>
            </a:r>
            <a:endParaRPr lang="zh-CN" altLang="en-US" sz="2100">
              <a:solidFill>
                <a:srgbClr val="000000"/>
              </a:solidFill>
              <a:latin typeface="Helvetica" panose="020B0604020202020204" pitchFamily="34" charset="0"/>
              <a:ea typeface="宋体" panose="02010600030101010101" pitchFamily="2" charset="-122"/>
              <a:sym typeface="Helvetica" panose="020B0604020202020204" pitchFamily="34" charset="0"/>
            </a:endParaRPr>
          </a:p>
          <a:p>
            <a:pPr marL="649288" indent="-38100" algn="just">
              <a:spcBef>
                <a:spcPct val="0"/>
              </a:spcBef>
              <a:buSzTx/>
              <a:buFontTx/>
              <a:buNone/>
            </a:pPr>
            <a:r>
              <a:rPr lang="zh-CN" altLang="en-US" sz="2100">
                <a:solidFill>
                  <a:srgbClr val="000000"/>
                </a:solidFill>
                <a:latin typeface="Helvetica" panose="020B0604020202020204" pitchFamily="34" charset="0"/>
                <a:ea typeface="宋体" panose="02010600030101010101" pitchFamily="2" charset="-122"/>
                <a:sym typeface="Helvetica" panose="020B0604020202020204" pitchFamily="34" charset="0"/>
              </a:rPr>
              <a:t>                                                                   </a:t>
            </a:r>
            <a:r>
              <a:rPr lang="zh-CN" altLang="en-US" sz="21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t>二〇一〇年十月</a:t>
            </a:r>
            <a:endParaRPr lang="zh-CN" altLang="en-US">
              <a:ea typeface="宋体" panose="02010600030101010101" pitchFamily="2" charset="-122"/>
            </a:endParaRPr>
          </a:p>
        </p:txBody>
      </p:sp>
      <p:sp>
        <p:nvSpPr>
          <p:cNvPr id="25602"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任务与讨论</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5" name="Rectangle 1"/>
          <p:cNvSpPr>
            <a:spLocks/>
          </p:cNvSpPr>
          <p:nvPr/>
        </p:nvSpPr>
        <p:spPr bwMode="auto">
          <a:xfrm>
            <a:off x="866775" y="1790700"/>
            <a:ext cx="11074400" cy="684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marL="914400" indent="-914400"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spcBef>
                <a:spcPts val="700"/>
              </a:spcBef>
              <a:buSzPct val="100000"/>
              <a:buFontTx/>
              <a:buChar char="•"/>
            </a:pP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项目其他共建项目</a:t>
            </a:r>
          </a:p>
          <a:p>
            <a:pPr lvl="2" algn="l">
              <a:spcBef>
                <a:spcPts val="700"/>
              </a:spcBef>
            </a:pPr>
            <a:r>
              <a:rPr lang="en-US" altLang="zh-CN" sz="4500">
                <a:latin typeface="Helvetica" panose="020B0604020202020204" pitchFamily="34" charset="0"/>
                <a:ea typeface="宋体" panose="02010600030101010101" pitchFamily="2" charset="-122"/>
                <a:sym typeface="Helvetica" panose="020B0604020202020204" pitchFamily="34" charset="0"/>
              </a:rPr>
              <a:t>- </a:t>
            </a:r>
            <a:r>
              <a:rPr lang="zh-CN" altLang="en-US">
                <a:latin typeface="Helvetica" panose="020B0604020202020204" pitchFamily="34" charset="0"/>
                <a:ea typeface="宋体" panose="02010600030101010101" pitchFamily="2" charset="-122"/>
                <a:sym typeface="Helvetica" panose="020B0604020202020204" pitchFamily="34" charset="0"/>
              </a:rPr>
              <a:t>服务中心建设</a:t>
            </a:r>
          </a:p>
          <a:p>
            <a:pPr lvl="2" algn="l">
              <a:spcBef>
                <a:spcPts val="700"/>
              </a:spcBef>
            </a:pPr>
            <a:r>
              <a:rPr lang="en-US" altLang="zh-CN" sz="4500">
                <a:latin typeface="Helvetica" panose="020B0604020202020204" pitchFamily="34" charset="0"/>
                <a:ea typeface="宋体" panose="02010600030101010101" pitchFamily="2" charset="-122"/>
                <a:sym typeface="Helvetica" panose="020B0604020202020204" pitchFamily="34" charset="0"/>
              </a:rPr>
              <a:t>- </a:t>
            </a:r>
            <a:r>
              <a:rPr lang="zh-CN" altLang="en-US">
                <a:latin typeface="Helvetica" panose="020B0604020202020204" pitchFamily="34" charset="0"/>
                <a:ea typeface="宋体" panose="02010600030101010101" pitchFamily="2" charset="-122"/>
                <a:sym typeface="Helvetica" panose="020B0604020202020204" pitchFamily="34" charset="0"/>
              </a:rPr>
              <a:t>数字中心建设</a:t>
            </a:r>
          </a:p>
          <a:p>
            <a:pPr lvl="2" algn="l">
              <a:spcBef>
                <a:spcPts val="700"/>
              </a:spcBef>
            </a:pPr>
            <a:r>
              <a:rPr lang="en-US" altLang="zh-CN" sz="4500">
                <a:latin typeface="Helvetica" panose="020B0604020202020204" pitchFamily="34" charset="0"/>
                <a:ea typeface="宋体" panose="02010600030101010101" pitchFamily="2" charset="-122"/>
                <a:sym typeface="Helvetica" panose="020B0604020202020204" pitchFamily="34" charset="0"/>
              </a:rPr>
              <a:t>- </a:t>
            </a:r>
            <a:r>
              <a:rPr lang="zh-CN" altLang="en-US">
                <a:latin typeface="Helvetica" panose="020B0604020202020204" pitchFamily="34" charset="0"/>
                <a:ea typeface="宋体" panose="02010600030101010101" pitchFamily="2" charset="-122"/>
                <a:sym typeface="Helvetica" panose="020B0604020202020204" pitchFamily="34" charset="0"/>
              </a:rPr>
              <a:t>标准规范建设</a:t>
            </a:r>
          </a:p>
          <a:p>
            <a:pPr lvl="2" algn="l">
              <a:spcBef>
                <a:spcPts val="700"/>
              </a:spcBef>
            </a:pPr>
            <a:r>
              <a:rPr lang="en-US" altLang="zh-CN" sz="4500">
                <a:latin typeface="Helvetica" panose="020B0604020202020204" pitchFamily="34" charset="0"/>
                <a:ea typeface="宋体" panose="02010600030101010101" pitchFamily="2" charset="-122"/>
                <a:sym typeface="Helvetica" panose="020B0604020202020204" pitchFamily="34" charset="0"/>
              </a:rPr>
              <a:t>- </a:t>
            </a:r>
            <a:r>
              <a:rPr lang="zh-CN" altLang="en-US">
                <a:latin typeface="Helvetica" panose="020B0604020202020204" pitchFamily="34" charset="0"/>
                <a:ea typeface="宋体" panose="02010600030101010101" pitchFamily="2" charset="-122"/>
                <a:sym typeface="Helvetica" panose="020B0604020202020204" pitchFamily="34" charset="0"/>
              </a:rPr>
              <a:t>技术建设</a:t>
            </a:r>
            <a:endParaRPr lang="zh-CN" altLang="en-US" sz="4500">
              <a:latin typeface="Helvetica" panose="020B0604020202020204" pitchFamily="34" charset="0"/>
              <a:ea typeface="宋体" panose="02010600030101010101" pitchFamily="2" charset="-122"/>
              <a:sym typeface="Helvetica" panose="020B0604020202020204" pitchFamily="34" charset="0"/>
            </a:endParaRPr>
          </a:p>
          <a:p>
            <a:pPr lvl="2" algn="l">
              <a:spcBef>
                <a:spcPts val="700"/>
              </a:spcBef>
            </a:pPr>
            <a:r>
              <a:rPr lang="en-US" altLang="zh-CN" sz="4500">
                <a:latin typeface="Helvetica" panose="020B0604020202020204" pitchFamily="34" charset="0"/>
                <a:ea typeface="宋体" panose="02010600030101010101" pitchFamily="2" charset="-122"/>
                <a:sym typeface="Helvetica" panose="020B0604020202020204" pitchFamily="34" charset="0"/>
              </a:rPr>
              <a:t>- </a:t>
            </a:r>
            <a:r>
              <a:rPr lang="zh-CN" altLang="en-US">
                <a:latin typeface="Helvetica" panose="020B0604020202020204" pitchFamily="34" charset="0"/>
                <a:ea typeface="宋体" panose="02010600030101010101" pitchFamily="2" charset="-122"/>
                <a:sym typeface="Helvetica" panose="020B0604020202020204" pitchFamily="34" charset="0"/>
              </a:rPr>
              <a:t>工作组：服务、培训、咨询</a:t>
            </a:r>
            <a:r>
              <a:rPr lang="en-US" altLang="zh-CN">
                <a:latin typeface="Helvetica" panose="020B0604020202020204" pitchFamily="34" charset="0"/>
                <a:ea typeface="宋体" panose="02010600030101010101" pitchFamily="2" charset="-122"/>
                <a:sym typeface="Helvetica" panose="020B0604020202020204" pitchFamily="34" charset="0"/>
              </a:rPr>
              <a:t>……</a:t>
            </a:r>
            <a:endParaRPr lang="en-US" altLang="zh-CN" sz="2400">
              <a:solidFill>
                <a:srgbClr val="000000"/>
              </a:solidFill>
              <a:latin typeface="Helvetica" panose="020B0604020202020204" pitchFamily="34" charset="0"/>
              <a:ea typeface="宋体" panose="02010600030101010101" pitchFamily="2" charset="-122"/>
              <a:sym typeface="Helvetica" panose="020B0604020202020204" pitchFamily="34" charset="0"/>
            </a:endParaRPr>
          </a:p>
          <a:p>
            <a:pPr algn="l">
              <a:spcBef>
                <a:spcPts val="700"/>
              </a:spcBef>
              <a:buSzPct val="100000"/>
              <a:buFontTx/>
              <a:buChar char="•"/>
            </a:pPr>
            <a:r>
              <a:rPr lang="zh-CN" altLang="en-US" sz="4500">
                <a:latin typeface="Helvetica" panose="020B0604020202020204" pitchFamily="34" charset="0"/>
                <a:ea typeface="宋体" panose="02010600030101010101" pitchFamily="2" charset="-122"/>
                <a:sym typeface="Helvetica" panose="020B0604020202020204" pitchFamily="34" charset="0"/>
              </a:rPr>
              <a:t>信息简报与信息报送</a:t>
            </a:r>
          </a:p>
          <a:p>
            <a:pPr lvl="2" algn="l">
              <a:spcBef>
                <a:spcPts val="700"/>
              </a:spcBef>
            </a:pPr>
            <a:endParaRPr lang="zh-CN" altLang="en-US" sz="4500">
              <a:latin typeface="Helvetica" panose="020B0604020202020204" pitchFamily="34" charset="0"/>
              <a:ea typeface="宋体" panose="02010600030101010101" pitchFamily="2" charset="-122"/>
              <a:sym typeface="Helvetica" panose="020B0604020202020204" pitchFamily="34" charset="0"/>
            </a:endParaRPr>
          </a:p>
          <a:p>
            <a:pPr lvl="2" algn="l">
              <a:spcBef>
                <a:spcPts val="700"/>
              </a:spcBef>
            </a:pPr>
            <a:endParaRPr lang="en-US" altLang="zh-CN" sz="4500">
              <a:latin typeface="Helvetica" panose="020B0604020202020204" pitchFamily="34" charset="0"/>
              <a:ea typeface="宋体" panose="02010600030101010101" pitchFamily="2" charset="-122"/>
              <a:sym typeface="Helvetica" panose="020B0604020202020204" pitchFamily="34" charset="0"/>
            </a:endParaRPr>
          </a:p>
        </p:txBody>
      </p:sp>
      <p:sp>
        <p:nvSpPr>
          <p:cNvPr id="26626"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任务与讨论</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49" name="Rectangle 1"/>
          <p:cNvSpPr>
            <a:spLocks/>
          </p:cNvSpPr>
          <p:nvPr/>
        </p:nvSpPr>
        <p:spPr bwMode="auto">
          <a:xfrm>
            <a:off x="2232025" y="7413625"/>
            <a:ext cx="1296988"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p>
            <a:endParaRPr lang="zh-CN" altLang="en-US"/>
          </a:p>
        </p:txBody>
      </p:sp>
      <p:sp>
        <p:nvSpPr>
          <p:cNvPr id="27650" name="Rectangle 2"/>
          <p:cNvSpPr>
            <a:spLocks/>
          </p:cNvSpPr>
          <p:nvPr/>
        </p:nvSpPr>
        <p:spPr bwMode="auto">
          <a:xfrm>
            <a:off x="1279525" y="2184400"/>
            <a:ext cx="2979738"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39688"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r>
              <a:rPr lang="zh-CN" altLang="en-US" sz="5600">
                <a:latin typeface="Helvetica" panose="020B0604020202020204" pitchFamily="34" charset="0"/>
                <a:ea typeface="宋体" panose="02010600030101010101" pitchFamily="2" charset="-122"/>
                <a:sym typeface="Helvetica" panose="020B0604020202020204" pitchFamily="34" charset="0"/>
              </a:rPr>
              <a:t>谢谢</a:t>
            </a:r>
            <a:r>
              <a:rPr lang="en-US" altLang="zh-CN" sz="5600">
                <a:ea typeface="宋体" panose="02010600030101010101" pitchFamily="2" charset="-122"/>
              </a:rPr>
              <a:t>!</a:t>
            </a:r>
            <a:r>
              <a:rPr lang="en-US" altLang="zh-CN" sz="4500">
                <a:ea typeface="宋体" panose="02010600030101010101" pitchFamily="2" charset="-122"/>
              </a:rPr>
              <a:t>	</a:t>
            </a:r>
            <a:endParaRPr lang="en-US" altLang="zh-CN">
              <a:ea typeface="宋体" panose="02010600030101010101" pitchFamily="2" charset="-122"/>
            </a:endParaRPr>
          </a:p>
        </p:txBody>
      </p:sp>
      <p:pic>
        <p:nvPicPr>
          <p:cNvPr id="27651" name="Picture 3" descr="puzzle3-filter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6875" y="3441700"/>
            <a:ext cx="6284913"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ph type="title"/>
          </p:nvPr>
        </p:nvSpPr>
        <p:spPr>
          <a:xfrm>
            <a:off x="633413" y="161925"/>
            <a:ext cx="7169150" cy="1443038"/>
          </a:xfrm>
        </p:spPr>
        <p:txBody>
          <a:bodyPr lIns="38100" tIns="38100" rIns="38100" bIns="38100"/>
          <a:lstStyle/>
          <a:p>
            <a:pPr algn="l" defTabSz="577850"/>
            <a:r>
              <a:rPr lang="zh-CN" altLang="en-US" sz="4500">
                <a:solidFill>
                  <a:srgbClr val="4714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714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71400"/>
                </a:solidFill>
                <a:latin typeface="Helvetica" panose="020B0604020202020204" pitchFamily="34" charset="0"/>
                <a:ea typeface="宋体" panose="02010600030101010101" pitchFamily="2" charset="-122"/>
                <a:sym typeface="Helvetica" panose="020B0604020202020204" pitchFamily="34" charset="0"/>
              </a:rPr>
              <a:t>资源建设</a:t>
            </a:r>
            <a:endParaRPr lang="zh-CN" altLang="en-US">
              <a:ea typeface="宋体" panose="02010600030101010101" pitchFamily="2" charset="-122"/>
            </a:endParaRPr>
          </a:p>
        </p:txBody>
      </p:sp>
      <p:sp>
        <p:nvSpPr>
          <p:cNvPr id="4098" name="Rectangle 2"/>
          <p:cNvSpPr>
            <a:spLocks/>
          </p:cNvSpPr>
          <p:nvPr/>
        </p:nvSpPr>
        <p:spPr bwMode="auto">
          <a:xfrm>
            <a:off x="971550" y="1522413"/>
            <a:ext cx="1076642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lnSpc>
                <a:spcPct val="90000"/>
              </a:lnSpc>
              <a:buSzPct val="60000"/>
              <a:buFont typeface="Wingdings" panose="05000000000000000000" pitchFamily="2" charset="2"/>
              <a:buChar char="l"/>
            </a:pPr>
            <a:r>
              <a:rPr lang="en-US" altLang="zh-CN" sz="3400">
                <a:latin typeface="Helvetica" panose="020B0604020202020204" pitchFamily="34" charset="0"/>
                <a:ea typeface="宋体" panose="02010600030101010101" pitchFamily="2" charset="-122"/>
                <a:sym typeface="Helvetica" panose="020B0604020202020204" pitchFamily="34" charset="0"/>
              </a:rPr>
              <a:t>CADAL</a:t>
            </a:r>
            <a:r>
              <a:rPr lang="zh-CN" altLang="en-US" sz="3400">
                <a:latin typeface="Helvetica" panose="020B0604020202020204" pitchFamily="34" charset="0"/>
                <a:ea typeface="宋体" panose="02010600030101010101" pitchFamily="2" charset="-122"/>
                <a:sym typeface="Helvetica" panose="020B0604020202020204" pitchFamily="34" charset="0"/>
              </a:rPr>
              <a:t>项目管理中心至今收到</a:t>
            </a:r>
            <a:r>
              <a:rPr lang="en-US" altLang="zh-CN" sz="3400">
                <a:latin typeface="Helvetica" panose="020B0604020202020204" pitchFamily="34" charset="0"/>
                <a:ea typeface="宋体" panose="02010600030101010101" pitchFamily="2" charset="-122"/>
                <a:sym typeface="Helvetica" panose="020B0604020202020204" pitchFamily="34" charset="0"/>
              </a:rPr>
              <a:t>63</a:t>
            </a:r>
            <a:r>
              <a:rPr lang="zh-CN" altLang="en-US" sz="3400">
                <a:latin typeface="Helvetica" panose="020B0604020202020204" pitchFamily="34" charset="0"/>
                <a:ea typeface="宋体" panose="02010600030101010101" pitchFamily="2" charset="-122"/>
                <a:sym typeface="Helvetica" panose="020B0604020202020204" pitchFamily="34" charset="0"/>
              </a:rPr>
              <a:t>所高校提交的数字资源参建单位申报表，经初步统计，申报数字资源共计约</a:t>
            </a:r>
            <a:r>
              <a:rPr lang="en-US" altLang="zh-CN" sz="3400" b="1">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5817091</a:t>
            </a:r>
            <a:r>
              <a:rPr lang="zh-CN" altLang="en-US" sz="3400">
                <a:latin typeface="Helvetica" panose="020B0604020202020204" pitchFamily="34" charset="0"/>
                <a:ea typeface="宋体" panose="02010600030101010101" pitchFamily="2" charset="-122"/>
                <a:sym typeface="Helvetica" panose="020B0604020202020204" pitchFamily="34" charset="0"/>
              </a:rPr>
              <a:t>件，其中可研报告计划建设范围内资源约</a:t>
            </a:r>
            <a:r>
              <a:rPr lang="en-US" altLang="zh-CN" sz="3400" b="1">
                <a:latin typeface="Times New Roman" panose="02020603050405020304" pitchFamily="18" charset="0"/>
                <a:ea typeface="宋体" panose="02010600030101010101" pitchFamily="2" charset="-122"/>
                <a:sym typeface="Times New Roman" panose="02020603050405020304" pitchFamily="18" charset="0"/>
              </a:rPr>
              <a:t>5613567</a:t>
            </a:r>
            <a:r>
              <a:rPr lang="zh-CN" altLang="en-US" sz="3400">
                <a:latin typeface="Helvetica" panose="020B0604020202020204" pitchFamily="34" charset="0"/>
                <a:ea typeface="宋体" panose="02010600030101010101" pitchFamily="2" charset="-122"/>
                <a:sym typeface="Helvetica" panose="020B0604020202020204" pitchFamily="34" charset="0"/>
              </a:rPr>
              <a:t>件。 </a:t>
            </a:r>
            <a:endParaRPr lang="zh-CN" altLang="en-US">
              <a:ea typeface="宋体" panose="02010600030101010101" pitchFamily="2" charset="-122"/>
            </a:endParaRPr>
          </a:p>
        </p:txBody>
      </p:sp>
      <p:graphicFrame>
        <p:nvGraphicFramePr>
          <p:cNvPr id="4099" name="Group 3"/>
          <p:cNvGraphicFramePr>
            <a:graphicFrameLocks noGrp="1"/>
          </p:cNvGraphicFramePr>
          <p:nvPr/>
        </p:nvGraphicFramePr>
        <p:xfrm>
          <a:off x="4913313" y="3508375"/>
          <a:ext cx="7170737" cy="5349875"/>
        </p:xfrm>
        <a:graphic>
          <a:graphicData uri="http://schemas.openxmlformats.org/drawingml/2006/table">
            <a:tbl>
              <a:tblPr/>
              <a:tblGrid>
                <a:gridCol w="3214687">
                  <a:extLst>
                    <a:ext uri="{9D8B030D-6E8A-4147-A177-3AD203B41FA5}">
                      <a16:colId xmlns:a16="http://schemas.microsoft.com/office/drawing/2014/main" val="1058962126"/>
                    </a:ext>
                  </a:extLst>
                </a:gridCol>
                <a:gridCol w="3956050">
                  <a:extLst>
                    <a:ext uri="{9D8B030D-6E8A-4147-A177-3AD203B41FA5}">
                      <a16:colId xmlns:a16="http://schemas.microsoft.com/office/drawing/2014/main" val="1542078643"/>
                    </a:ext>
                  </a:extLst>
                </a:gridCol>
              </a:tblGrid>
              <a:tr h="534988">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3400" b="0" i="0" u="none" strike="noStrike" cap="none" normalizeH="0" baseline="0" smtClean="0">
                          <a:ln>
                            <a:noFill/>
                          </a:ln>
                          <a:solidFill>
                            <a:srgbClr val="000000"/>
                          </a:solidFill>
                          <a:effectLst/>
                          <a:latin typeface="Helvetica" panose="020B0604020202020204" pitchFamily="34" charset="0"/>
                          <a:ea typeface="宋体" panose="02010600030101010101" pitchFamily="2" charset="-122"/>
                          <a:sym typeface="Helvetica" panose="020B0604020202020204" pitchFamily="34" charset="0"/>
                        </a:rPr>
                        <a:t>资源类型</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3400" b="0" i="0" u="none" strike="noStrike" cap="none" normalizeH="0" baseline="0" smtClean="0">
                          <a:ln>
                            <a:noFill/>
                          </a:ln>
                          <a:solidFill>
                            <a:srgbClr val="000000"/>
                          </a:solidFill>
                          <a:effectLst/>
                          <a:latin typeface="Helvetica" panose="020B0604020202020204" pitchFamily="34" charset="0"/>
                          <a:ea typeface="宋体" panose="02010600030101010101" pitchFamily="2" charset="-122"/>
                          <a:sym typeface="Helvetica" panose="020B0604020202020204" pitchFamily="34" charset="0"/>
                        </a:rPr>
                        <a:t>数量</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2391839401"/>
                  </a:ext>
                </a:extLst>
              </a:tr>
              <a:tr h="534988">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中文古籍</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1207374</a:t>
                      </a: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件</a:t>
                      </a:r>
                      <a:endParaRPr kumimoji="0" lang="zh-CN" altLang="en-US" sz="45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endParaRP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821539416"/>
                  </a:ext>
                </a:extLst>
              </a:tr>
              <a:tr h="534988">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民国文献</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841042</a:t>
                      </a: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件</a:t>
                      </a:r>
                      <a:endParaRPr kumimoji="0" lang="zh-CN" altLang="en-US" sz="45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endParaRP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486777006"/>
                  </a:ext>
                </a:extLst>
              </a:tr>
              <a:tr h="534988">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中文现代图书</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1026781</a:t>
                      </a: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件</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4001973270"/>
                  </a:ext>
                </a:extLst>
              </a:tr>
              <a:tr h="534988">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中文现代报纸</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617302</a:t>
                      </a: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件</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495388934"/>
                  </a:ext>
                </a:extLst>
              </a:tr>
              <a:tr h="534988">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外文图书</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499612</a:t>
                      </a: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件</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4102381287"/>
                  </a:ext>
                </a:extLst>
              </a:tr>
              <a:tr h="534988">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外文科技报告</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4983</a:t>
                      </a: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扎</a:t>
                      </a:r>
                      <a:r>
                        <a:rPr kumimoji="0" lang="en-US" altLang="zh-CN"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460271</a:t>
                      </a: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片</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361247699"/>
                  </a:ext>
                </a:extLst>
              </a:tr>
              <a:tr h="534988">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地方文史资料</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502364</a:t>
                      </a: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件</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3223810554"/>
                  </a:ext>
                </a:extLst>
              </a:tr>
              <a:tr h="534988">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图形图像</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405154</a:t>
                      </a: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件</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2341125362"/>
                  </a:ext>
                </a:extLst>
              </a:tr>
              <a:tr h="534988">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声像资料</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48684</a:t>
                      </a:r>
                      <a:r>
                        <a:rPr kumimoji="0" lang="zh-CN" altLang="en-US" sz="25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件</a:t>
                      </a:r>
                      <a:endParaRPr kumimoji="0" lang="zh-CN" altLang="en-US" sz="2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endParaRP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262071049"/>
                  </a:ext>
                </a:extLst>
              </a:tr>
            </a:tbl>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Rectangle 1"/>
          <p:cNvSpPr>
            <a:spLocks/>
          </p:cNvSpPr>
          <p:nvPr/>
        </p:nvSpPr>
        <p:spPr bwMode="auto">
          <a:xfrm>
            <a:off x="868363" y="1479550"/>
            <a:ext cx="11072812" cy="647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完成</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项目二期数字资源参建申报信息统计报告</a:t>
            </a:r>
            <a:r>
              <a:rPr lang="en-US" altLang="zh-CN" sz="4500">
                <a:latin typeface="Helvetica" panose="020B0604020202020204" pitchFamily="34" charset="0"/>
                <a:ea typeface="宋体" panose="02010600030101010101" pitchFamily="2" charset="-122"/>
                <a:sym typeface="Helvetica" panose="020B0604020202020204" pitchFamily="34" charset="0"/>
              </a:rPr>
              <a:t>》</a:t>
            </a:r>
            <a:r>
              <a:rPr lang="zh-CN" altLang="en-US" sz="4500">
                <a:latin typeface="Helvetica" panose="020B0604020202020204" pitchFamily="34" charset="0"/>
                <a:ea typeface="宋体" panose="02010600030101010101" pitchFamily="2" charset="-122"/>
                <a:sym typeface="Helvetica" panose="020B0604020202020204" pitchFamily="34" charset="0"/>
              </a:rPr>
              <a:t>与</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项目二期数字资源参建申报信息分析报告</a:t>
            </a:r>
            <a:r>
              <a:rPr lang="en-US" altLang="zh-CN" sz="4500">
                <a:latin typeface="Helvetica" panose="020B0604020202020204" pitchFamily="34" charset="0"/>
                <a:ea typeface="宋体" panose="02010600030101010101" pitchFamily="2" charset="-122"/>
                <a:sym typeface="Helvetica" panose="020B0604020202020204" pitchFamily="34" charset="0"/>
              </a:rPr>
              <a:t>》</a:t>
            </a:r>
            <a:r>
              <a:rPr lang="zh-CN" altLang="en-US" sz="4500">
                <a:latin typeface="Helvetica" panose="020B0604020202020204" pitchFamily="34" charset="0"/>
                <a:ea typeface="宋体" panose="02010600030101010101" pitchFamily="2" charset="-122"/>
                <a:sym typeface="Helvetica" panose="020B0604020202020204" pitchFamily="34" charset="0"/>
              </a:rPr>
              <a:t>。</a:t>
            </a:r>
          </a:p>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聘任北京大学、复旦大学、武汉大学、厦门大学四位资深资源专家成立</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项目资源建设工作组，工作组根据上述两份报告提出了</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项目资源筛选初步原则</a:t>
            </a:r>
            <a:r>
              <a:rPr lang="en-US" altLang="zh-CN" sz="4500">
                <a:latin typeface="Helvetica" panose="020B0604020202020204" pitchFamily="34" charset="0"/>
                <a:ea typeface="宋体" panose="02010600030101010101" pitchFamily="2" charset="-122"/>
                <a:sym typeface="Helvetica" panose="020B0604020202020204" pitchFamily="34" charset="0"/>
              </a:rPr>
              <a:t>》</a:t>
            </a:r>
            <a:r>
              <a:rPr lang="zh-CN" altLang="en-US" sz="4500">
                <a:latin typeface="Helvetica" panose="020B0604020202020204" pitchFamily="34" charset="0"/>
                <a:ea typeface="宋体" panose="02010600030101010101" pitchFamily="2" charset="-122"/>
                <a:sym typeface="Helvetica" panose="020B0604020202020204" pitchFamily="34" charset="0"/>
              </a:rPr>
              <a:t>。</a:t>
            </a:r>
          </a:p>
          <a:p>
            <a:pPr algn="l">
              <a:lnSpc>
                <a:spcPct val="90000"/>
              </a:lnSpc>
              <a:buSzPct val="60000"/>
              <a:buFont typeface="Wingdings" panose="05000000000000000000" pitchFamily="2" charset="2"/>
              <a:buChar char="l"/>
            </a:pPr>
            <a:r>
              <a:rPr lang="en-US" altLang="zh-CN" sz="4500">
                <a:latin typeface="Helvetica" panose="020B0604020202020204" pitchFamily="34" charset="0"/>
                <a:ea typeface="宋体" panose="02010600030101010101" pitchFamily="2" charset="-122"/>
                <a:sym typeface="Helvetica" panose="020B0604020202020204" pitchFamily="34" charset="0"/>
              </a:rPr>
              <a:t>10</a:t>
            </a:r>
            <a:r>
              <a:rPr lang="zh-CN" altLang="en-US" sz="4500">
                <a:latin typeface="Helvetica" panose="020B0604020202020204" pitchFamily="34" charset="0"/>
                <a:ea typeface="宋体" panose="02010600030101010101" pitchFamily="2" charset="-122"/>
                <a:sym typeface="Helvetica" panose="020B0604020202020204" pitchFamily="34" charset="0"/>
              </a:rPr>
              <a:t>月</a:t>
            </a:r>
            <a:r>
              <a:rPr lang="en-US" altLang="zh-CN" sz="4500">
                <a:latin typeface="Helvetica" panose="020B0604020202020204" pitchFamily="34" charset="0"/>
                <a:ea typeface="宋体" panose="02010600030101010101" pitchFamily="2" charset="-122"/>
                <a:sym typeface="Helvetica" panose="020B0604020202020204" pitchFamily="34" charset="0"/>
              </a:rPr>
              <a:t>8</a:t>
            </a:r>
            <a:r>
              <a:rPr lang="zh-CN" altLang="en-US" sz="4500">
                <a:latin typeface="Helvetica" panose="020B0604020202020204" pitchFamily="34" charset="0"/>
                <a:ea typeface="宋体" panose="02010600030101010101" pitchFamily="2" charset="-122"/>
                <a:sym typeface="Helvetica" panose="020B0604020202020204" pitchFamily="34" charset="0"/>
              </a:rPr>
              <a:t>日 召开了资源组工作会议暨查重汇总分析报告会</a:t>
            </a:r>
            <a:r>
              <a:rPr lang="en-US" altLang="zh-CN" sz="4500">
                <a:latin typeface="Helvetica" panose="020B0604020202020204" pitchFamily="34" charset="0"/>
                <a:ea typeface="宋体" panose="02010600030101010101" pitchFamily="2" charset="-122"/>
                <a:sym typeface="Helvetica" panose="020B0604020202020204" pitchFamily="34" charset="0"/>
              </a:rPr>
              <a:t>. </a:t>
            </a:r>
            <a:endParaRPr lang="en-US" altLang="zh-CN">
              <a:ea typeface="宋体" panose="02010600030101010101" pitchFamily="2" charset="-122"/>
            </a:endParaRPr>
          </a:p>
        </p:txBody>
      </p:sp>
      <p:sp>
        <p:nvSpPr>
          <p:cNvPr id="5122"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资源建设</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5" name="Rectangle 1"/>
          <p:cNvSpPr>
            <a:spLocks/>
          </p:cNvSpPr>
          <p:nvPr/>
        </p:nvSpPr>
        <p:spPr bwMode="auto">
          <a:xfrm>
            <a:off x="868363" y="1555750"/>
            <a:ext cx="11072812" cy="666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委托开发完成</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二期查重系统。</a:t>
            </a:r>
          </a:p>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截至</a:t>
            </a:r>
            <a:r>
              <a:rPr lang="en-US" altLang="zh-CN" sz="4500">
                <a:latin typeface="Helvetica" panose="020B0604020202020204" pitchFamily="34" charset="0"/>
                <a:ea typeface="宋体" panose="02010600030101010101" pitchFamily="2" charset="-122"/>
                <a:sym typeface="Helvetica" panose="020B0604020202020204" pitchFamily="34" charset="0"/>
              </a:rPr>
              <a:t>2010</a:t>
            </a:r>
            <a:r>
              <a:rPr lang="zh-CN" altLang="en-US" sz="4500">
                <a:latin typeface="Helvetica" panose="020B0604020202020204" pitchFamily="34" charset="0"/>
                <a:ea typeface="宋体" panose="02010600030101010101" pitchFamily="2" charset="-122"/>
                <a:sym typeface="Helvetica" panose="020B0604020202020204" pitchFamily="34" charset="0"/>
              </a:rPr>
              <a:t>年</a:t>
            </a:r>
            <a:r>
              <a:rPr lang="en-US" altLang="zh-CN" sz="4500">
                <a:latin typeface="Helvetica" panose="020B0604020202020204" pitchFamily="34" charset="0"/>
                <a:ea typeface="宋体" panose="02010600030101010101" pitchFamily="2" charset="-122"/>
                <a:sym typeface="Helvetica" panose="020B0604020202020204" pitchFamily="34" charset="0"/>
              </a:rPr>
              <a:t>11</a:t>
            </a:r>
            <a:r>
              <a:rPr lang="zh-CN" altLang="en-US" sz="4500">
                <a:latin typeface="Helvetica" panose="020B0604020202020204" pitchFamily="34" charset="0"/>
                <a:ea typeface="宋体" panose="02010600030101010101" pitchFamily="2" charset="-122"/>
                <a:sym typeface="Helvetica" panose="020B0604020202020204" pitchFamily="34" charset="0"/>
              </a:rPr>
              <a:t>月</a:t>
            </a:r>
            <a:r>
              <a:rPr lang="en-US" altLang="zh-CN" sz="4500">
                <a:latin typeface="Helvetica" panose="020B0604020202020204" pitchFamily="34" charset="0"/>
                <a:ea typeface="宋体" panose="02010600030101010101" pitchFamily="2" charset="-122"/>
                <a:sym typeface="Helvetica" panose="020B0604020202020204" pitchFamily="34" charset="0"/>
              </a:rPr>
              <a:t>25</a:t>
            </a:r>
            <a:r>
              <a:rPr lang="zh-CN" altLang="en-US" sz="4500">
                <a:latin typeface="Helvetica" panose="020B0604020202020204" pitchFamily="34" charset="0"/>
                <a:ea typeface="宋体" panose="02010600030101010101" pitchFamily="2" charset="-122"/>
                <a:sym typeface="Helvetica" panose="020B0604020202020204" pitchFamily="34" charset="0"/>
              </a:rPr>
              <a:t>日，已经有</a:t>
            </a:r>
            <a:r>
              <a:rPr lang="en-US" altLang="zh-CN" sz="4500">
                <a:latin typeface="Helvetica" panose="020B0604020202020204" pitchFamily="34" charset="0"/>
                <a:ea typeface="宋体" panose="02010600030101010101" pitchFamily="2" charset="-122"/>
                <a:sym typeface="Helvetica" panose="020B0604020202020204" pitchFamily="34" charset="0"/>
              </a:rPr>
              <a:t>30</a:t>
            </a:r>
            <a:r>
              <a:rPr lang="zh-CN" altLang="en-US" sz="4500">
                <a:latin typeface="Helvetica" panose="020B0604020202020204" pitchFamily="34" charset="0"/>
                <a:ea typeface="宋体" panose="02010600030101010101" pitchFamily="2" charset="-122"/>
                <a:sym typeface="Helvetica" panose="020B0604020202020204" pitchFamily="34" charset="0"/>
              </a:rPr>
              <a:t>余所高校</a:t>
            </a:r>
            <a:r>
              <a:rPr lang="en-US" altLang="zh-CN" sz="4500">
                <a:latin typeface="Helvetica" panose="020B0604020202020204" pitchFamily="34" charset="0"/>
                <a:ea typeface="宋体" panose="02010600030101010101" pitchFamily="2" charset="-122"/>
                <a:sym typeface="Helvetica" panose="020B0604020202020204" pitchFamily="34" charset="0"/>
              </a:rPr>
              <a:t>154</a:t>
            </a:r>
            <a:r>
              <a:rPr lang="zh-CN" altLang="en-US" sz="4500">
                <a:latin typeface="Helvetica" panose="020B0604020202020204" pitchFamily="34" charset="0"/>
                <a:ea typeface="宋体" panose="02010600030101010101" pitchFamily="2" charset="-122"/>
                <a:sym typeface="Helvetica" panose="020B0604020202020204" pitchFamily="34" charset="0"/>
              </a:rPr>
              <a:t>个批次</a:t>
            </a:r>
            <a:r>
              <a:rPr lang="en-US" altLang="zh-CN" sz="4500">
                <a:latin typeface="Helvetica" panose="020B0604020202020204" pitchFamily="34" charset="0"/>
                <a:ea typeface="宋体" panose="02010600030101010101" pitchFamily="2" charset="-122"/>
                <a:sym typeface="Helvetica" panose="020B0604020202020204" pitchFamily="34" charset="0"/>
              </a:rPr>
              <a:t>2039276</a:t>
            </a:r>
            <a:r>
              <a:rPr lang="zh-CN" altLang="en-US" sz="4500">
                <a:latin typeface="Helvetica" panose="020B0604020202020204" pitchFamily="34" charset="0"/>
                <a:ea typeface="宋体" panose="02010600030101010101" pitchFamily="2" charset="-122"/>
                <a:sym typeface="Helvetica" panose="020B0604020202020204" pitchFamily="34" charset="0"/>
              </a:rPr>
              <a:t>（件）资源提交系统查重。通过审核</a:t>
            </a:r>
            <a:r>
              <a:rPr lang="en-US" altLang="zh-CN" sz="4500">
                <a:latin typeface="Helvetica" panose="020B0604020202020204" pitchFamily="34" charset="0"/>
                <a:ea typeface="宋体" panose="02010600030101010101" pitchFamily="2" charset="-122"/>
                <a:sym typeface="Helvetica" panose="020B0604020202020204" pitchFamily="34" charset="0"/>
              </a:rPr>
              <a:t>772175</a:t>
            </a:r>
            <a:r>
              <a:rPr lang="zh-CN" altLang="en-US" sz="4500">
                <a:latin typeface="Helvetica" panose="020B0604020202020204" pitchFamily="34" charset="0"/>
                <a:ea typeface="宋体" panose="02010600030101010101" pitchFamily="2" charset="-122"/>
                <a:sym typeface="Helvetica" panose="020B0604020202020204" pitchFamily="34" charset="0"/>
              </a:rPr>
              <a:t>册。</a:t>
            </a:r>
          </a:p>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截至</a:t>
            </a:r>
            <a:r>
              <a:rPr lang="en-US" altLang="zh-CN" sz="4500">
                <a:latin typeface="Helvetica" panose="020B0604020202020204" pitchFamily="34" charset="0"/>
                <a:ea typeface="宋体" panose="02010600030101010101" pitchFamily="2" charset="-122"/>
                <a:sym typeface="Helvetica" panose="020B0604020202020204" pitchFamily="34" charset="0"/>
              </a:rPr>
              <a:t>2010</a:t>
            </a:r>
            <a:r>
              <a:rPr lang="zh-CN" altLang="en-US" sz="4500">
                <a:latin typeface="Helvetica" panose="020B0604020202020204" pitchFamily="34" charset="0"/>
                <a:ea typeface="宋体" panose="02010600030101010101" pitchFamily="2" charset="-122"/>
                <a:sym typeface="Helvetica" panose="020B0604020202020204" pitchFamily="34" charset="0"/>
              </a:rPr>
              <a:t>年</a:t>
            </a:r>
            <a:r>
              <a:rPr lang="en-US" altLang="zh-CN" sz="4500">
                <a:latin typeface="Helvetica" panose="020B0604020202020204" pitchFamily="34" charset="0"/>
                <a:ea typeface="宋体" panose="02010600030101010101" pitchFamily="2" charset="-122"/>
                <a:sym typeface="Helvetica" panose="020B0604020202020204" pitchFamily="34" charset="0"/>
              </a:rPr>
              <a:t>11</a:t>
            </a:r>
            <a:r>
              <a:rPr lang="zh-CN" altLang="en-US" sz="4500">
                <a:latin typeface="Helvetica" panose="020B0604020202020204" pitchFamily="34" charset="0"/>
                <a:ea typeface="宋体" panose="02010600030101010101" pitchFamily="2" charset="-122"/>
                <a:sym typeface="Helvetica" panose="020B0604020202020204" pitchFamily="34" charset="0"/>
              </a:rPr>
              <a:t>月， </a:t>
            </a:r>
            <a:r>
              <a:rPr lang="en-US" altLang="zh-CN" sz="4500">
                <a:latin typeface="Helvetica" panose="020B0604020202020204" pitchFamily="34" charset="0"/>
                <a:ea typeface="宋体" panose="02010600030101010101" pitchFamily="2" charset="-122"/>
                <a:sym typeface="Helvetica" panose="020B0604020202020204" pitchFamily="34" charset="0"/>
              </a:rPr>
              <a:t>CADAL</a:t>
            </a:r>
            <a:r>
              <a:rPr lang="zh-CN" altLang="en-US" sz="4500">
                <a:latin typeface="Helvetica" panose="020B0604020202020204" pitchFamily="34" charset="0"/>
                <a:ea typeface="宋体" panose="02010600030101010101" pitchFamily="2" charset="-122"/>
                <a:sym typeface="Helvetica" panose="020B0604020202020204" pitchFamily="34" charset="0"/>
              </a:rPr>
              <a:t>项目数字化资源入库量为：</a:t>
            </a:r>
            <a:r>
              <a:rPr lang="en-US" altLang="zh-CN" sz="4500" b="1">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1323213</a:t>
            </a:r>
            <a:r>
              <a:rPr lang="zh-CN" altLang="en-US" sz="4500">
                <a:latin typeface="Helvetica" panose="020B0604020202020204" pitchFamily="34" charset="0"/>
                <a:ea typeface="宋体" panose="02010600030101010101" pitchFamily="2" charset="-122"/>
                <a:sym typeface="Helvetica" panose="020B0604020202020204" pitchFamily="34" charset="0"/>
              </a:rPr>
              <a:t>册（件）。 </a:t>
            </a:r>
          </a:p>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各单位可马上提交的资源有：</a:t>
            </a:r>
            <a:r>
              <a:rPr lang="en-US" altLang="zh-CN" sz="4500">
                <a:latin typeface="Helvetica" panose="020B0604020202020204" pitchFamily="34" charset="0"/>
                <a:ea typeface="宋体" panose="02010600030101010101" pitchFamily="2" charset="-122"/>
                <a:sym typeface="Helvetica" panose="020B0604020202020204" pitchFamily="34" charset="0"/>
              </a:rPr>
              <a:t>52511</a:t>
            </a:r>
            <a:r>
              <a:rPr lang="zh-CN" altLang="en-US" sz="4500">
                <a:latin typeface="Helvetica" panose="020B0604020202020204" pitchFamily="34" charset="0"/>
                <a:ea typeface="宋体" panose="02010600030101010101" pitchFamily="2" charset="-122"/>
                <a:sym typeface="Helvetica" panose="020B0604020202020204" pitchFamily="34" charset="0"/>
              </a:rPr>
              <a:t>册（一期已完成未提交）</a:t>
            </a:r>
          </a:p>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经中科院查重英文书制作中：</a:t>
            </a:r>
            <a:r>
              <a:rPr lang="en-US" altLang="zh-CN" sz="4500">
                <a:latin typeface="Helvetica" panose="020B0604020202020204" pitchFamily="34" charset="0"/>
                <a:ea typeface="宋体" panose="02010600030101010101" pitchFamily="2" charset="-122"/>
                <a:sym typeface="Helvetica" panose="020B0604020202020204" pitchFamily="34" charset="0"/>
              </a:rPr>
              <a:t>82607</a:t>
            </a:r>
            <a:r>
              <a:rPr lang="zh-CN" altLang="en-US" sz="4500">
                <a:latin typeface="Helvetica" panose="020B0604020202020204" pitchFamily="34" charset="0"/>
                <a:ea typeface="宋体" panose="02010600030101010101" pitchFamily="2" charset="-122"/>
                <a:sym typeface="Helvetica" panose="020B0604020202020204" pitchFamily="34" charset="0"/>
              </a:rPr>
              <a:t>册</a:t>
            </a:r>
            <a:endParaRPr lang="zh-CN" altLang="en-US">
              <a:ea typeface="宋体" panose="02010600030101010101" pitchFamily="2" charset="-122"/>
            </a:endParaRPr>
          </a:p>
        </p:txBody>
      </p:sp>
      <p:sp>
        <p:nvSpPr>
          <p:cNvPr id="6146"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资源建设</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9" name="Rectangle 1"/>
          <p:cNvSpPr>
            <a:spLocks/>
          </p:cNvSpPr>
          <p:nvPr/>
        </p:nvSpPr>
        <p:spPr bwMode="auto">
          <a:xfrm>
            <a:off x="868363" y="1462088"/>
            <a:ext cx="11072812" cy="647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752475" indent="-439738"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lnSpc>
                <a:spcPct val="90000"/>
              </a:lnSpc>
              <a:buSzPct val="60000"/>
              <a:buFont typeface="Wingdings" panose="05000000000000000000" pitchFamily="2" charset="2"/>
              <a:buChar char="l"/>
            </a:pPr>
            <a:r>
              <a:rPr lang="zh-CN" altLang="en-US" sz="4500">
                <a:solidFill>
                  <a:srgbClr val="000000"/>
                </a:solidFill>
                <a:latin typeface="Helvetica" panose="020B0604020202020204" pitchFamily="34" charset="0"/>
                <a:ea typeface="宋体" panose="02010600030101010101" pitchFamily="2" charset="-122"/>
                <a:sym typeface="Helvetica" panose="020B0604020202020204" pitchFamily="34" charset="0"/>
              </a:rPr>
              <a:t>数字化委托协议已经在签署中，可数字化资源近</a:t>
            </a:r>
            <a:r>
              <a:rPr lang="en-US" altLang="zh-CN" sz="4500">
                <a:solidFill>
                  <a:srgbClr val="000000"/>
                </a:solidFill>
                <a:latin typeface="Helvetica" panose="020B0604020202020204" pitchFamily="34" charset="0"/>
                <a:ea typeface="宋体" panose="02010600030101010101" pitchFamily="2" charset="-122"/>
                <a:sym typeface="Helvetica" panose="020B0604020202020204" pitchFamily="34" charset="0"/>
              </a:rPr>
              <a:t>100</a:t>
            </a:r>
            <a:r>
              <a:rPr lang="zh-CN" altLang="en-US" sz="4500">
                <a:solidFill>
                  <a:srgbClr val="000000"/>
                </a:solidFill>
                <a:latin typeface="Helvetica" panose="020B0604020202020204" pitchFamily="34" charset="0"/>
                <a:ea typeface="宋体" panose="02010600030101010101" pitchFamily="2" charset="-122"/>
                <a:sym typeface="Helvetica" panose="020B0604020202020204" pitchFamily="34" charset="0"/>
              </a:rPr>
              <a:t>万册（件）</a:t>
            </a:r>
          </a:p>
          <a:p>
            <a:pPr lvl="3" algn="l">
              <a:lnSpc>
                <a:spcPct val="90000"/>
              </a:lnSpc>
              <a:buSzPct val="60000"/>
              <a:buFont typeface="Wingdings" panose="05000000000000000000" pitchFamily="2" charset="2"/>
              <a:buChar char="Ø"/>
            </a:pPr>
            <a:r>
              <a:rPr lang="zh-CN" altLang="en-US" sz="4000">
                <a:solidFill>
                  <a:srgbClr val="000000"/>
                </a:solidFill>
                <a:latin typeface="Helvetica" panose="020B0604020202020204" pitchFamily="34" charset="0"/>
                <a:ea typeface="宋体" panose="02010600030101010101" pitchFamily="2" charset="-122"/>
                <a:sym typeface="Helvetica" panose="020B0604020202020204" pitchFamily="34" charset="0"/>
              </a:rPr>
              <a:t>已经签署资源共建协议</a:t>
            </a:r>
            <a:r>
              <a:rPr lang="en-US" altLang="zh-CN" sz="4000">
                <a:solidFill>
                  <a:srgbClr val="000000"/>
                </a:solidFill>
                <a:latin typeface="Helvetica" panose="020B0604020202020204" pitchFamily="34" charset="0"/>
                <a:ea typeface="宋体" panose="02010600030101010101" pitchFamily="2" charset="-122"/>
                <a:sym typeface="Helvetica" panose="020B0604020202020204" pitchFamily="34" charset="0"/>
              </a:rPr>
              <a:t>40</a:t>
            </a:r>
            <a:r>
              <a:rPr lang="zh-CN" altLang="en-US" sz="4000">
                <a:solidFill>
                  <a:srgbClr val="000000"/>
                </a:solidFill>
                <a:latin typeface="Helvetica" panose="020B0604020202020204" pitchFamily="34" charset="0"/>
                <a:ea typeface="宋体" panose="02010600030101010101" pitchFamily="2" charset="-122"/>
                <a:sym typeface="Helvetica" panose="020B0604020202020204" pitchFamily="34" charset="0"/>
              </a:rPr>
              <a:t>所</a:t>
            </a:r>
          </a:p>
          <a:p>
            <a:pPr lvl="3" algn="l">
              <a:lnSpc>
                <a:spcPct val="90000"/>
              </a:lnSpc>
              <a:buSzPct val="60000"/>
              <a:buFont typeface="Wingdings" panose="05000000000000000000" pitchFamily="2" charset="2"/>
              <a:buChar char="Ø"/>
            </a:pPr>
            <a:r>
              <a:rPr lang="zh-CN" altLang="en-US" sz="4000">
                <a:solidFill>
                  <a:srgbClr val="000000"/>
                </a:solidFill>
                <a:latin typeface="Helvetica" panose="020B0604020202020204" pitchFamily="34" charset="0"/>
                <a:ea typeface="宋体" panose="02010600030101010101" pitchFamily="2" charset="-122"/>
                <a:sym typeface="Helvetica" panose="020B0604020202020204" pitchFamily="34" charset="0"/>
              </a:rPr>
              <a:t>待定意见单位</a:t>
            </a:r>
            <a:r>
              <a:rPr lang="en-US" altLang="zh-CN" sz="4000">
                <a:solidFill>
                  <a:srgbClr val="000000"/>
                </a:solidFill>
                <a:latin typeface="Helvetica" panose="020B0604020202020204" pitchFamily="34" charset="0"/>
                <a:ea typeface="宋体" panose="02010600030101010101" pitchFamily="2" charset="-122"/>
                <a:sym typeface="Helvetica" panose="020B0604020202020204" pitchFamily="34" charset="0"/>
              </a:rPr>
              <a:t>8</a:t>
            </a:r>
            <a:r>
              <a:rPr lang="zh-CN" altLang="en-US" sz="4000">
                <a:solidFill>
                  <a:srgbClr val="000000"/>
                </a:solidFill>
                <a:latin typeface="Helvetica" panose="020B0604020202020204" pitchFamily="34" charset="0"/>
                <a:ea typeface="宋体" panose="02010600030101010101" pitchFamily="2" charset="-122"/>
                <a:sym typeface="Helvetica" panose="020B0604020202020204" pitchFamily="34" charset="0"/>
              </a:rPr>
              <a:t>所 </a:t>
            </a:r>
          </a:p>
          <a:p>
            <a:pPr lvl="3" algn="l">
              <a:lnSpc>
                <a:spcPct val="90000"/>
              </a:lnSpc>
              <a:buSzPct val="60000"/>
              <a:buFont typeface="Wingdings" panose="05000000000000000000" pitchFamily="2" charset="2"/>
              <a:buChar char="Ø"/>
            </a:pPr>
            <a:r>
              <a:rPr lang="zh-CN" altLang="en-US" sz="4000">
                <a:solidFill>
                  <a:srgbClr val="000000"/>
                </a:solidFill>
                <a:latin typeface="Helvetica" panose="020B0604020202020204" pitchFamily="34" charset="0"/>
                <a:ea typeface="宋体" panose="02010600030101010101" pitchFamily="2" charset="-122"/>
                <a:sym typeface="Helvetica" panose="020B0604020202020204" pitchFamily="34" charset="0"/>
              </a:rPr>
              <a:t>未参与第一批查重单位</a:t>
            </a:r>
            <a:r>
              <a:rPr lang="en-US" altLang="zh-CN" sz="4000">
                <a:solidFill>
                  <a:srgbClr val="000000"/>
                </a:solidFill>
                <a:latin typeface="Helvetica" panose="020B0604020202020204" pitchFamily="34" charset="0"/>
                <a:ea typeface="宋体" panose="02010600030101010101" pitchFamily="2" charset="-122"/>
                <a:sym typeface="Helvetica" panose="020B0604020202020204" pitchFamily="34" charset="0"/>
              </a:rPr>
              <a:t>15</a:t>
            </a:r>
            <a:r>
              <a:rPr lang="zh-CN" altLang="en-US" sz="4000">
                <a:solidFill>
                  <a:srgbClr val="000000"/>
                </a:solidFill>
                <a:latin typeface="Helvetica" panose="020B0604020202020204" pitchFamily="34" charset="0"/>
                <a:ea typeface="宋体" panose="02010600030101010101" pitchFamily="2" charset="-122"/>
                <a:sym typeface="Helvetica" panose="020B0604020202020204" pitchFamily="34" charset="0"/>
              </a:rPr>
              <a:t>所</a:t>
            </a:r>
          </a:p>
          <a:p>
            <a:pPr algn="l">
              <a:lnSpc>
                <a:spcPct val="90000"/>
              </a:lnSpc>
              <a:buSzPct val="60000"/>
              <a:buFont typeface="Wingdings" panose="05000000000000000000" pitchFamily="2" charset="2"/>
              <a:buChar char="l"/>
            </a:pPr>
            <a:r>
              <a:rPr lang="zh-CN" altLang="en-US" sz="4500">
                <a:solidFill>
                  <a:srgbClr val="000000"/>
                </a:solidFill>
                <a:latin typeface="Helvetica" panose="020B0604020202020204" pitchFamily="34" charset="0"/>
                <a:ea typeface="宋体" panose="02010600030101010101" pitchFamily="2" charset="-122"/>
                <a:sym typeface="Helvetica" panose="020B0604020202020204" pitchFamily="34" charset="0"/>
              </a:rPr>
              <a:t>与国家图书馆签订了</a:t>
            </a:r>
            <a:r>
              <a:rPr lang="en-US" altLang="zh-CN" sz="4500">
                <a:solidFill>
                  <a:srgbClr val="00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000000"/>
                </a:solidFill>
                <a:latin typeface="Helvetica" panose="020B0604020202020204" pitchFamily="34" charset="0"/>
                <a:ea typeface="宋体" panose="02010600030101010101" pitchFamily="2" charset="-122"/>
                <a:sym typeface="Helvetica" panose="020B0604020202020204" pitchFamily="34" charset="0"/>
              </a:rPr>
              <a:t>民国文献数字资源双向征集意向书</a:t>
            </a:r>
            <a:r>
              <a:rPr lang="en-US" altLang="zh-CN" sz="4500">
                <a:solidFill>
                  <a:srgbClr val="00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000000"/>
                </a:solidFill>
                <a:latin typeface="Helvetica" panose="020B0604020202020204" pitchFamily="34" charset="0"/>
                <a:ea typeface="宋体" panose="02010600030101010101" pitchFamily="2" charset="-122"/>
                <a:sym typeface="Helvetica" panose="020B0604020202020204" pitchFamily="34" charset="0"/>
              </a:rPr>
              <a:t>，国家图书馆首批</a:t>
            </a:r>
            <a:r>
              <a:rPr lang="en-US" altLang="zh-CN" sz="4500">
                <a:solidFill>
                  <a:srgbClr val="000000"/>
                </a:solidFill>
                <a:latin typeface="Helvetica" panose="020B0604020202020204" pitchFamily="34" charset="0"/>
                <a:ea typeface="宋体" panose="02010600030101010101" pitchFamily="2" charset="-122"/>
                <a:sym typeface="Helvetica" panose="020B0604020202020204" pitchFamily="34" charset="0"/>
              </a:rPr>
              <a:t>20000</a:t>
            </a:r>
            <a:r>
              <a:rPr lang="zh-CN" altLang="en-US" sz="4500">
                <a:solidFill>
                  <a:srgbClr val="000000"/>
                </a:solidFill>
                <a:latin typeface="Helvetica" panose="020B0604020202020204" pitchFamily="34" charset="0"/>
                <a:ea typeface="宋体" panose="02010600030101010101" pitchFamily="2" charset="-122"/>
                <a:sym typeface="Helvetica" panose="020B0604020202020204" pitchFamily="34" charset="0"/>
              </a:rPr>
              <a:t>册民国书目已查重，约</a:t>
            </a:r>
            <a:r>
              <a:rPr lang="en-US" altLang="zh-CN" sz="4500">
                <a:solidFill>
                  <a:srgbClr val="000000"/>
                </a:solidFill>
                <a:latin typeface="Helvetica" panose="020B0604020202020204" pitchFamily="34" charset="0"/>
                <a:ea typeface="宋体" panose="02010600030101010101" pitchFamily="2" charset="-122"/>
                <a:sym typeface="Helvetica" panose="020B0604020202020204" pitchFamily="34" charset="0"/>
              </a:rPr>
              <a:t>75%</a:t>
            </a:r>
            <a:r>
              <a:rPr lang="zh-CN" altLang="en-US" sz="4500">
                <a:solidFill>
                  <a:srgbClr val="000000"/>
                </a:solidFill>
                <a:latin typeface="Helvetica" panose="020B0604020202020204" pitchFamily="34" charset="0"/>
                <a:ea typeface="宋体" panose="02010600030101010101" pitchFamily="2" charset="-122"/>
                <a:sym typeface="Helvetica" panose="020B0604020202020204" pitchFamily="34" charset="0"/>
              </a:rPr>
              <a:t>为</a:t>
            </a:r>
            <a:r>
              <a:rPr lang="en-US" altLang="zh-CN" sz="4500">
                <a:solidFill>
                  <a:srgbClr val="000000"/>
                </a:solidFill>
                <a:latin typeface="Helvetica" panose="020B0604020202020204" pitchFamily="34" charset="0"/>
                <a:ea typeface="宋体" panose="02010600030101010101" pitchFamily="2" charset="-122"/>
                <a:sym typeface="Helvetica" panose="020B0604020202020204" pitchFamily="34" charset="0"/>
              </a:rPr>
              <a:t>CADAL</a:t>
            </a:r>
            <a:r>
              <a:rPr lang="zh-CN" altLang="en-US" sz="4500">
                <a:solidFill>
                  <a:srgbClr val="000000"/>
                </a:solidFill>
                <a:latin typeface="Helvetica" panose="020B0604020202020204" pitchFamily="34" charset="0"/>
                <a:ea typeface="宋体" panose="02010600030101010101" pitchFamily="2" charset="-122"/>
                <a:sym typeface="Helvetica" panose="020B0604020202020204" pitchFamily="34" charset="0"/>
              </a:rPr>
              <a:t>未制作资源。</a:t>
            </a:r>
            <a:r>
              <a:rPr lang="zh-CN" altLang="en-US" sz="2500" b="1">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	</a:t>
            </a:r>
            <a:endParaRPr lang="zh-CN" altLang="en-US">
              <a:ea typeface="宋体" panose="02010600030101010101" pitchFamily="2" charset="-122"/>
            </a:endParaRPr>
          </a:p>
        </p:txBody>
      </p:sp>
      <p:sp>
        <p:nvSpPr>
          <p:cNvPr id="7170"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资源建设</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3" name="Rectangle 1"/>
          <p:cNvSpPr>
            <a:spLocks/>
          </p:cNvSpPr>
          <p:nvPr/>
        </p:nvSpPr>
        <p:spPr bwMode="auto">
          <a:xfrm>
            <a:off x="868363" y="1554163"/>
            <a:ext cx="11072812" cy="519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lnSpc>
                <a:spcPct val="90000"/>
              </a:lnSpc>
              <a:buSzPct val="60000"/>
              <a:buFont typeface="Wingdings" panose="05000000000000000000" pitchFamily="2" charset="2"/>
              <a:buChar char="l"/>
            </a:pPr>
            <a:endParaRPr lang="en-US" altLang="zh-CN" sz="4500">
              <a:latin typeface="Helvetica" panose="020B0604020202020204" pitchFamily="34" charset="0"/>
              <a:ea typeface="宋体" panose="02010600030101010101" pitchFamily="2" charset="-122"/>
              <a:sym typeface="Helvetica" panose="020B0604020202020204" pitchFamily="34" charset="0"/>
            </a:endParaRPr>
          </a:p>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培训与质控部设计了项目的质量控制方案，重点考虑了质量检查模型。目前委托第三方公司进行所有数据提交和质检工作，由培训与质控部按数据模型进行终审。</a:t>
            </a:r>
          </a:p>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质控平台已经部署完毕</a:t>
            </a:r>
            <a:r>
              <a:rPr lang="en-US" altLang="zh-CN" sz="4500">
                <a:latin typeface="Helvetica" panose="020B0604020202020204" pitchFamily="34" charset="0"/>
                <a:ea typeface="宋体" panose="02010600030101010101" pitchFamily="2" charset="-122"/>
                <a:sym typeface="Helvetica" panose="020B0604020202020204" pitchFamily="34" charset="0"/>
              </a:rPr>
              <a:t>,</a:t>
            </a:r>
            <a:r>
              <a:rPr lang="zh-CN" altLang="en-US" sz="4500">
                <a:latin typeface="Helvetica" panose="020B0604020202020204" pitchFamily="34" charset="0"/>
                <a:ea typeface="宋体" panose="02010600030101010101" pitchFamily="2" charset="-122"/>
                <a:sym typeface="Helvetica" panose="020B0604020202020204" pitchFamily="34" charset="0"/>
              </a:rPr>
              <a:t>有关人员已经接受培训，开始进行二期提交数据质检。  </a:t>
            </a:r>
            <a:endParaRPr lang="zh-CN" altLang="en-US">
              <a:ea typeface="宋体" panose="02010600030101010101" pitchFamily="2" charset="-122"/>
            </a:endParaRPr>
          </a:p>
        </p:txBody>
      </p:sp>
      <p:sp>
        <p:nvSpPr>
          <p:cNvPr id="8194"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资源建设</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7" name="Rectangle 1"/>
          <p:cNvSpPr>
            <a:spLocks/>
          </p:cNvSpPr>
          <p:nvPr/>
        </p:nvSpPr>
        <p:spPr bwMode="auto">
          <a:xfrm>
            <a:off x="885825" y="1708150"/>
            <a:ext cx="110728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lnSpc>
                <a:spcPct val="90000"/>
              </a:lnSpc>
              <a:buSzPct val="60000"/>
              <a:buFont typeface="Wingdings" panose="05000000000000000000" pitchFamily="2" charset="2"/>
              <a:buChar char="l"/>
            </a:pPr>
            <a:r>
              <a:rPr lang="zh-CN" altLang="en-US" sz="4500">
                <a:latin typeface="Helvetica" panose="020B0604020202020204" pitchFamily="34" charset="0"/>
                <a:ea typeface="宋体" panose="02010600030101010101" pitchFamily="2" charset="-122"/>
                <a:sym typeface="Helvetica" panose="020B0604020202020204" pitchFamily="34" charset="0"/>
              </a:rPr>
              <a:t>服务体系暨核心馆服务中心协议签订</a:t>
            </a:r>
            <a:endParaRPr lang="zh-CN" altLang="en-US">
              <a:ea typeface="宋体" panose="02010600030101010101" pitchFamily="2" charset="-122"/>
            </a:endParaRPr>
          </a:p>
        </p:txBody>
      </p:sp>
      <p:graphicFrame>
        <p:nvGraphicFramePr>
          <p:cNvPr id="9218" name="Group 2"/>
          <p:cNvGraphicFramePr>
            <a:graphicFrameLocks noGrp="1"/>
          </p:cNvGraphicFramePr>
          <p:nvPr/>
        </p:nvGraphicFramePr>
        <p:xfrm>
          <a:off x="2454275" y="3100388"/>
          <a:ext cx="8091488" cy="5056187"/>
        </p:xfrm>
        <a:graphic>
          <a:graphicData uri="http://schemas.openxmlformats.org/drawingml/2006/table">
            <a:tbl>
              <a:tblPr/>
              <a:tblGrid>
                <a:gridCol w="1966913">
                  <a:extLst>
                    <a:ext uri="{9D8B030D-6E8A-4147-A177-3AD203B41FA5}">
                      <a16:colId xmlns:a16="http://schemas.microsoft.com/office/drawing/2014/main" val="820355534"/>
                    </a:ext>
                  </a:extLst>
                </a:gridCol>
                <a:gridCol w="2914650">
                  <a:extLst>
                    <a:ext uri="{9D8B030D-6E8A-4147-A177-3AD203B41FA5}">
                      <a16:colId xmlns:a16="http://schemas.microsoft.com/office/drawing/2014/main" val="3012254166"/>
                    </a:ext>
                  </a:extLst>
                </a:gridCol>
                <a:gridCol w="3209925">
                  <a:extLst>
                    <a:ext uri="{9D8B030D-6E8A-4147-A177-3AD203B41FA5}">
                      <a16:colId xmlns:a16="http://schemas.microsoft.com/office/drawing/2014/main" val="4217765074"/>
                    </a:ext>
                  </a:extLst>
                </a:gridCol>
              </a:tblGrid>
              <a:tr h="722313">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34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编 号</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34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项 目 名 称</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34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项目承担单位</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779018990"/>
                  </a:ext>
                </a:extLst>
              </a:tr>
              <a:tr h="722313">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FW002</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服务中心</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浙江大学</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3419283337"/>
                  </a:ext>
                </a:extLst>
              </a:tr>
              <a:tr h="722313">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FW003</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服务中心</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北京大学</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95037326"/>
                  </a:ext>
                </a:extLst>
              </a:tr>
              <a:tr h="722313">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FW005</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服务中心</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南京大学</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3616193455"/>
                  </a:ext>
                </a:extLst>
              </a:tr>
              <a:tr h="722313">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FW006</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服务中心</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复旦大学</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2594439450"/>
                  </a:ext>
                </a:extLst>
              </a:tr>
              <a:tr h="722313">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FW901</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地区服务中心</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新疆农业大学大学</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938534719"/>
                  </a:ext>
                </a:extLst>
              </a:tr>
              <a:tr h="722313">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FW902</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地区服务中心</a:t>
                      </a: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tc>
                  <a:txBody>
                    <a:bodyPr/>
                    <a:lstStyle>
                      <a:lvl1pPr marL="39688" algn="l" defTabSz="0">
                        <a:spcBef>
                          <a:spcPts val="3000"/>
                        </a:spcBef>
                        <a:buSzPct val="30000"/>
                        <a:defRPr sz="3800">
                          <a:solidFill>
                            <a:srgbClr val="2F1A14"/>
                          </a:solidFill>
                          <a:latin typeface="Papyrus" panose="03070502060502030205" pitchFamily="66" charset="0"/>
                          <a:sym typeface="Papyrus" panose="03070502060502030205" pitchFamily="66" charset="0"/>
                        </a:defRPr>
                      </a:lvl1pPr>
                      <a:lvl2pPr marL="1016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2pPr>
                      <a:lvl3pPr marL="1524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3pPr>
                      <a:lvl4pPr marL="2032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4pPr>
                      <a:lvl5pPr marL="2540000" indent="-508000" algn="l" defTabSz="0">
                        <a:spcBef>
                          <a:spcPts val="3000"/>
                        </a:spcBef>
                        <a:buSzPct val="30000"/>
                        <a:defRPr sz="3800">
                          <a:solidFill>
                            <a:srgbClr val="2F1A14"/>
                          </a:solidFill>
                          <a:latin typeface="Papyrus" panose="03070502060502030205" pitchFamily="66" charset="0"/>
                          <a:sym typeface="Papyrus" panose="03070502060502030205" pitchFamily="66" charset="0"/>
                        </a:defRPr>
                      </a:lvl5pPr>
                      <a:lvl6pPr marL="29972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6pPr>
                      <a:lvl7pPr marL="34544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7pPr>
                      <a:lvl8pPr marL="39116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8pPr>
                      <a:lvl9pPr marL="4368800" indent="-508000" defTabSz="0" fontAlgn="base" hangingPunct="0">
                        <a:spcBef>
                          <a:spcPts val="3000"/>
                        </a:spcBef>
                        <a:spcAft>
                          <a:spcPct val="0"/>
                        </a:spcAft>
                        <a:buSzPct val="30000"/>
                        <a:defRPr sz="3800">
                          <a:solidFill>
                            <a:srgbClr val="2F1A14"/>
                          </a:solidFill>
                          <a:latin typeface="Papyrus" panose="03070502060502030205" pitchFamily="66" charset="0"/>
                          <a:sym typeface="Papyrus" panose="03070502060502030205" pitchFamily="66" charset="0"/>
                        </a:defRPr>
                      </a:lvl9pPr>
                    </a:lstStyle>
                    <a:p>
                      <a:pPr marL="39688" marR="0" lvl="0" indent="0" algn="ctr" defTabSz="0" rtl="0" eaLnBrk="1"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smtClean="0">
                          <a:ln>
                            <a:noFill/>
                          </a:ln>
                          <a:solidFill>
                            <a:srgbClr val="2F1A14"/>
                          </a:solidFill>
                          <a:effectLst/>
                          <a:latin typeface="Helvetica" panose="020B0604020202020204" pitchFamily="34" charset="0"/>
                          <a:ea typeface="宋体" panose="02010600030101010101" pitchFamily="2" charset="-122"/>
                          <a:sym typeface="Helvetica" panose="020B0604020202020204" pitchFamily="34" charset="0"/>
                        </a:rPr>
                        <a:t>新疆石河子大学</a:t>
                      </a:r>
                      <a:endParaRPr kumimoji="0" lang="zh-CN" altLang="en-US" sz="2800" b="0" i="0" u="none" strike="noStrike" cap="none" normalizeH="0" baseline="0" smtClean="0">
                        <a:ln>
                          <a:noFill/>
                        </a:ln>
                        <a:solidFill>
                          <a:srgbClr val="2F1A14"/>
                        </a:solidFill>
                        <a:effectLst/>
                        <a:latin typeface="Papyrus" panose="03070502060502030205" pitchFamily="66" charset="0"/>
                        <a:ea typeface="宋体" panose="02010600030101010101" pitchFamily="2" charset="-122"/>
                        <a:sym typeface="Papyrus" panose="03070502060502030205" pitchFamily="66" charset="0"/>
                      </a:endParaRPr>
                    </a:p>
                  </a:txBody>
                  <a:tcPr marL="25400" marR="25400" marT="25400" marB="25400" anchor="ctr" horzOverflow="overflow">
                    <a:lnL w="18062" cap="flat" cmpd="sng" algn="ctr">
                      <a:solidFill>
                        <a:srgbClr val="000000"/>
                      </a:solidFill>
                      <a:prstDash val="solid"/>
                      <a:miter lim="0"/>
                      <a:headEnd type="none" w="med" len="med"/>
                      <a:tailEnd type="none" w="med" len="med"/>
                    </a:lnL>
                    <a:lnR w="18062" cap="flat" cmpd="sng" algn="ctr">
                      <a:solidFill>
                        <a:srgbClr val="000000"/>
                      </a:solidFill>
                      <a:prstDash val="solid"/>
                      <a:miter lim="0"/>
                      <a:headEnd type="none" w="med" len="med"/>
                      <a:tailEnd type="none" w="med" len="med"/>
                    </a:lnR>
                    <a:lnT w="18062" cap="flat" cmpd="sng" algn="ctr">
                      <a:solidFill>
                        <a:srgbClr val="000000"/>
                      </a:solidFill>
                      <a:prstDash val="solid"/>
                      <a:miter lim="0"/>
                      <a:headEnd type="none" w="med" len="med"/>
                      <a:tailEnd type="none" w="med" len="med"/>
                    </a:lnT>
                    <a:lnB w="18062" cap="flat" cmpd="sng" algn="ctr">
                      <a:solidFill>
                        <a:srgbClr val="000000"/>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711828890"/>
                  </a:ext>
                </a:extLst>
              </a:tr>
            </a:tbl>
          </a:graphicData>
        </a:graphic>
      </p:graphicFrame>
      <p:sp>
        <p:nvSpPr>
          <p:cNvPr id="9292" name="Rectangle 76"/>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服务建设</a:t>
            </a:r>
            <a:endParaRPr lang="zh-CN" altLang="en-US">
              <a:ea typeface="宋体" panose="02010600030101010101" pitchFamily="2" charset="-122"/>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1" name="Rectangle 1"/>
          <p:cNvSpPr>
            <a:spLocks/>
          </p:cNvSpPr>
          <p:nvPr/>
        </p:nvSpPr>
        <p:spPr bwMode="auto">
          <a:xfrm>
            <a:off x="868363" y="1428750"/>
            <a:ext cx="11072812" cy="576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marL="527050" indent="-487363"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lnSpc>
                <a:spcPct val="90000"/>
              </a:lnSpc>
              <a:buSzPct val="60000"/>
              <a:buFont typeface="Wingdings" panose="05000000000000000000" pitchFamily="2" charset="2"/>
              <a:buChar char="l"/>
            </a:pPr>
            <a:r>
              <a:rPr lang="zh-CN" altLang="en-US" sz="3900">
                <a:latin typeface="Helvetica" panose="020B0604020202020204" pitchFamily="34" charset="0"/>
                <a:ea typeface="宋体" panose="02010600030101010101" pitchFamily="2" charset="-122"/>
                <a:sym typeface="Helvetica" panose="020B0604020202020204" pitchFamily="34" charset="0"/>
              </a:rPr>
              <a:t>委托上海交通大学进行读者服务工作协同工作平台的研制，年内上线运行。在此基础上，管理中心将委托</a:t>
            </a:r>
            <a:r>
              <a:rPr lang="en-US" altLang="zh-CN" sz="3900">
                <a:latin typeface="Helvetica" panose="020B0604020202020204" pitchFamily="34" charset="0"/>
                <a:ea typeface="宋体" panose="02010600030101010101" pitchFamily="2" charset="-122"/>
                <a:sym typeface="Helvetica" panose="020B0604020202020204" pitchFamily="34" charset="0"/>
              </a:rPr>
              <a:t>20</a:t>
            </a:r>
            <a:r>
              <a:rPr lang="zh-CN" altLang="en-US" sz="3900">
                <a:latin typeface="Helvetica" panose="020B0604020202020204" pitchFamily="34" charset="0"/>
                <a:ea typeface="宋体" panose="02010600030101010101" pitchFamily="2" charset="-122"/>
                <a:sym typeface="Helvetica" panose="020B0604020202020204" pitchFamily="34" charset="0"/>
              </a:rPr>
              <a:t>余家申报二级服务中心建设的学校共同构建项目二期服务体系。</a:t>
            </a:r>
          </a:p>
          <a:p>
            <a:pPr algn="l">
              <a:lnSpc>
                <a:spcPct val="90000"/>
              </a:lnSpc>
              <a:buSzPct val="60000"/>
              <a:buFont typeface="Wingdings" panose="05000000000000000000" pitchFamily="2" charset="2"/>
              <a:buChar char="l"/>
            </a:pPr>
            <a:r>
              <a:rPr lang="zh-CN" altLang="en-US" sz="3900">
                <a:latin typeface="Helvetica" panose="020B0604020202020204" pitchFamily="34" charset="0"/>
                <a:ea typeface="宋体" panose="02010600030101010101" pitchFamily="2" charset="-122"/>
                <a:sym typeface="Helvetica" panose="020B0604020202020204" pitchFamily="34" charset="0"/>
              </a:rPr>
              <a:t>成立</a:t>
            </a:r>
            <a:r>
              <a:rPr lang="en-US" altLang="zh-CN" sz="3900">
                <a:latin typeface="Helvetica" panose="020B0604020202020204" pitchFamily="34" charset="0"/>
                <a:ea typeface="宋体" panose="02010600030101010101" pitchFamily="2" charset="-122"/>
                <a:sym typeface="Helvetica" panose="020B0604020202020204" pitchFamily="34" charset="0"/>
              </a:rPr>
              <a:t>CADAL</a:t>
            </a:r>
            <a:r>
              <a:rPr lang="zh-CN" altLang="en-US" sz="3900">
                <a:latin typeface="Helvetica" panose="020B0604020202020204" pitchFamily="34" charset="0"/>
                <a:ea typeface="宋体" panose="02010600030101010101" pitchFamily="2" charset="-122"/>
                <a:sym typeface="Helvetica" panose="020B0604020202020204" pitchFamily="34" charset="0"/>
              </a:rPr>
              <a:t>培训中心示范点，主要针对</a:t>
            </a:r>
            <a:r>
              <a:rPr lang="en-US" altLang="zh-CN" sz="3900">
                <a:latin typeface="Helvetica" panose="020B0604020202020204" pitchFamily="34" charset="0"/>
                <a:ea typeface="宋体" panose="02010600030101010101" pitchFamily="2" charset="-122"/>
                <a:sym typeface="Helvetica" panose="020B0604020202020204" pitchFamily="34" charset="0"/>
              </a:rPr>
              <a:t>CADAL</a:t>
            </a:r>
            <a:r>
              <a:rPr lang="zh-CN" altLang="en-US" sz="3900">
                <a:latin typeface="Helvetica" panose="020B0604020202020204" pitchFamily="34" charset="0"/>
                <a:ea typeface="宋体" panose="02010600030101010101" pitchFamily="2" charset="-122"/>
                <a:sym typeface="Helvetica" panose="020B0604020202020204" pitchFamily="34" charset="0"/>
              </a:rPr>
              <a:t>项目数字化制作、发布、服务等各项工作开展培训，并面向全国高校招收访问学者，就数字图书馆共性问题进行研究，扶助落后地区的数字图书馆建设，以最大限度辐射</a:t>
            </a:r>
            <a:r>
              <a:rPr lang="en-US" altLang="zh-CN" sz="3900">
                <a:latin typeface="Helvetica" panose="020B0604020202020204" pitchFamily="34" charset="0"/>
                <a:ea typeface="宋体" panose="02010600030101010101" pitchFamily="2" charset="-122"/>
                <a:sym typeface="Helvetica" panose="020B0604020202020204" pitchFamily="34" charset="0"/>
              </a:rPr>
              <a:t>CADAL</a:t>
            </a:r>
            <a:r>
              <a:rPr lang="zh-CN" altLang="en-US" sz="3900">
                <a:latin typeface="Helvetica" panose="020B0604020202020204" pitchFamily="34" charset="0"/>
                <a:ea typeface="宋体" panose="02010600030101010101" pitchFamily="2" charset="-122"/>
                <a:sym typeface="Helvetica" panose="020B0604020202020204" pitchFamily="34" charset="0"/>
              </a:rPr>
              <a:t>项目资源与技术。  </a:t>
            </a:r>
            <a:endParaRPr lang="zh-CN" altLang="en-US">
              <a:ea typeface="宋体" panose="02010600030101010101" pitchFamily="2" charset="-122"/>
            </a:endParaRPr>
          </a:p>
        </p:txBody>
      </p:sp>
      <p:sp>
        <p:nvSpPr>
          <p:cNvPr id="10242" name="Rectangle 2"/>
          <p:cNvSpPr>
            <a:spLocks/>
          </p:cNvSpPr>
          <p:nvPr/>
        </p:nvSpPr>
        <p:spPr bwMode="auto">
          <a:xfrm>
            <a:off x="633413" y="161925"/>
            <a:ext cx="716915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577850">
              <a:defRPr sz="3600">
                <a:solidFill>
                  <a:srgbClr val="2F1A14"/>
                </a:solidFill>
                <a:latin typeface="Papyrus" panose="03070502060502030205" pitchFamily="66" charset="0"/>
                <a:sym typeface="Papyrus" panose="03070502060502030205" pitchFamily="66" charset="0"/>
              </a:defRPr>
            </a:lvl1pPr>
            <a:lvl2pPr defTabSz="577850">
              <a:defRPr sz="3600">
                <a:solidFill>
                  <a:srgbClr val="2F1A14"/>
                </a:solidFill>
                <a:latin typeface="Papyrus" panose="03070502060502030205" pitchFamily="66" charset="0"/>
                <a:sym typeface="Papyrus" panose="03070502060502030205" pitchFamily="66" charset="0"/>
              </a:defRPr>
            </a:lvl2pPr>
            <a:lvl3pPr defTabSz="577850">
              <a:defRPr sz="3600">
                <a:solidFill>
                  <a:srgbClr val="2F1A14"/>
                </a:solidFill>
                <a:latin typeface="Papyrus" panose="03070502060502030205" pitchFamily="66" charset="0"/>
                <a:sym typeface="Papyrus" panose="03070502060502030205" pitchFamily="66" charset="0"/>
              </a:defRPr>
            </a:lvl3pPr>
            <a:lvl4pPr defTabSz="577850">
              <a:defRPr sz="3600">
                <a:solidFill>
                  <a:srgbClr val="2F1A14"/>
                </a:solidFill>
                <a:latin typeface="Papyrus" panose="03070502060502030205" pitchFamily="66" charset="0"/>
                <a:sym typeface="Papyrus" panose="03070502060502030205" pitchFamily="66" charset="0"/>
              </a:defRPr>
            </a:lvl4pPr>
            <a:lvl5pPr defTabSz="577850">
              <a:defRPr sz="3600">
                <a:solidFill>
                  <a:srgbClr val="2F1A14"/>
                </a:solidFill>
                <a:latin typeface="Papyrus" panose="03070502060502030205" pitchFamily="66" charset="0"/>
                <a:sym typeface="Papyrus" panose="03070502060502030205" pitchFamily="66" charset="0"/>
              </a:defRPr>
            </a:lvl5pPr>
            <a:lvl6pPr marL="19812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6pPr>
            <a:lvl7pPr marL="24384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7pPr>
            <a:lvl8pPr marL="28956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8pPr>
            <a:lvl9pPr marL="3352800" algn="ctr" defTabSz="577850" fontAlgn="base" hangingPunct="0">
              <a:spcBef>
                <a:spcPct val="0"/>
              </a:spcBef>
              <a:spcAft>
                <a:spcPct val="0"/>
              </a:spcAft>
              <a:defRPr sz="3600">
                <a:solidFill>
                  <a:srgbClr val="2F1A14"/>
                </a:solidFill>
                <a:latin typeface="Papyrus" panose="03070502060502030205" pitchFamily="66" charset="0"/>
                <a:sym typeface="Papyrus" panose="03070502060502030205" pitchFamily="66" charset="0"/>
              </a:defRPr>
            </a:lvl9pPr>
          </a:lstStyle>
          <a:p>
            <a:pPr algn="l"/>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近期工作进展</a:t>
            </a:r>
            <a:r>
              <a:rPr lang="en-US" altLang="zh-CN" sz="4500">
                <a:solidFill>
                  <a:srgbClr val="490000"/>
                </a:solidFill>
                <a:latin typeface="Helvetica" panose="020B0604020202020204" pitchFamily="34" charset="0"/>
                <a:ea typeface="宋体" panose="02010600030101010101" pitchFamily="2" charset="-122"/>
                <a:sym typeface="Helvetica" panose="020B0604020202020204" pitchFamily="34" charset="0"/>
              </a:rPr>
              <a:t>·</a:t>
            </a:r>
            <a:r>
              <a:rPr lang="zh-CN" altLang="en-US" sz="4500">
                <a:solidFill>
                  <a:srgbClr val="490000"/>
                </a:solidFill>
                <a:latin typeface="Helvetica" panose="020B0604020202020204" pitchFamily="34" charset="0"/>
                <a:ea typeface="宋体" panose="02010600030101010101" pitchFamily="2" charset="-122"/>
                <a:sym typeface="Helvetica" panose="020B0604020202020204" pitchFamily="34" charset="0"/>
              </a:rPr>
              <a:t>服务建设</a:t>
            </a:r>
            <a:endParaRPr lang="zh-CN" altLang="en-US">
              <a:ea typeface="宋体" panose="02010600030101010101" pitchFamily="2" charset="-122"/>
            </a:endParaRPr>
          </a:p>
        </p:txBody>
      </p:sp>
    </p:spTree>
  </p:cSld>
  <p:clrMapOvr>
    <a:masterClrMapping/>
  </p:clrMapOvr>
  <p:transition spd="med">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zh-CN" altLang="en-US" sz="3600" b="0" i="0" u="none" strike="noStrike" cap="none" normalizeH="0" baseline="0" smtClean="0">
            <a:ln>
              <a:noFill/>
            </a:ln>
            <a:solidFill>
              <a:srgbClr val="2F1A14"/>
            </a:solidFill>
            <a:effectLst/>
            <a:latin typeface="Papyrus" panose="03070502060502030205" pitchFamily="66" charset="0"/>
            <a:sym typeface="Papyrus" panose="03070502060502030205"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zh-CN" altLang="en-US" sz="3600" b="0" i="0" u="none" strike="noStrike" cap="none" normalizeH="0" baseline="0" smtClean="0">
            <a:ln>
              <a:noFill/>
            </a:ln>
            <a:solidFill>
              <a:srgbClr val="2F1A14"/>
            </a:solidFill>
            <a:effectLst/>
            <a:latin typeface="Papyrus" panose="03070502060502030205" pitchFamily="66" charset="0"/>
            <a:sym typeface="Papyrus" panose="03070502060502030205" pitchFamily="66"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2840</Words>
  <Application>Microsoft Office PowerPoint</Application>
  <PresentationFormat>自定义</PresentationFormat>
  <Paragraphs>172</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Papyrus</vt:lpstr>
      <vt:lpstr>Helvetica</vt:lpstr>
      <vt:lpstr>宋体</vt:lpstr>
      <vt:lpstr>Wingdings</vt:lpstr>
      <vt:lpstr>Times New Roman</vt:lpstr>
      <vt:lpstr>Arial</vt:lpstr>
      <vt:lpstr>默认设计模板</vt:lpstr>
      <vt:lpstr>PowerPoint 演示文稿</vt:lpstr>
      <vt:lpstr>PowerPoint 演示文稿</vt:lpstr>
      <vt:lpstr>近期工作进展·资源建设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dc:creator>
  <cp:lastModifiedBy>Kit</cp:lastModifiedBy>
  <cp:revision>3</cp:revision>
  <dcterms:modified xsi:type="dcterms:W3CDTF">2019-09-26T04:08:28Z</dcterms:modified>
</cp:coreProperties>
</file>